
<file path=[Content_Types].xml><?xml version="1.0" encoding="utf-8"?>
<Types xmlns="http://schemas.openxmlformats.org/package/2006/content-types">
  <Default Extension="xml" ContentType="application/xml"/>
  <Default Extension="rels" ContentType="application/vnd.openxmlformats-package.relationships+xml"/>
  <Default Extension="emf" ContentType="image/x-emf"/>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9" r:id="rId1"/>
  </p:sldMasterIdLst>
  <p:notesMasterIdLst>
    <p:notesMasterId r:id="rId98"/>
  </p:notesMasterIdLst>
  <p:sldIdLst>
    <p:sldId id="650" r:id="rId2"/>
    <p:sldId id="682" r:id="rId3"/>
    <p:sldId id="658" r:id="rId4"/>
    <p:sldId id="684" r:id="rId5"/>
    <p:sldId id="683" r:id="rId6"/>
    <p:sldId id="685" r:id="rId7"/>
    <p:sldId id="686" r:id="rId8"/>
    <p:sldId id="651" r:id="rId9"/>
    <p:sldId id="712" r:id="rId10"/>
    <p:sldId id="725" r:id="rId11"/>
    <p:sldId id="734" r:id="rId12"/>
    <p:sldId id="736" r:id="rId13"/>
    <p:sldId id="727" r:id="rId14"/>
    <p:sldId id="735" r:id="rId15"/>
    <p:sldId id="737" r:id="rId16"/>
    <p:sldId id="728" r:id="rId17"/>
    <p:sldId id="738" r:id="rId18"/>
    <p:sldId id="729" r:id="rId19"/>
    <p:sldId id="713" r:id="rId20"/>
    <p:sldId id="714" r:id="rId21"/>
    <p:sldId id="715" r:id="rId22"/>
    <p:sldId id="659" r:id="rId23"/>
    <p:sldId id="719" r:id="rId24"/>
    <p:sldId id="661" r:id="rId25"/>
    <p:sldId id="655" r:id="rId26"/>
    <p:sldId id="717" r:id="rId27"/>
    <p:sldId id="718" r:id="rId28"/>
    <p:sldId id="690" r:id="rId29"/>
    <p:sldId id="750" r:id="rId30"/>
    <p:sldId id="720" r:id="rId31"/>
    <p:sldId id="721" r:id="rId32"/>
    <p:sldId id="751" r:id="rId33"/>
    <p:sldId id="752" r:id="rId34"/>
    <p:sldId id="753" r:id="rId35"/>
    <p:sldId id="754" r:id="rId36"/>
    <p:sldId id="756" r:id="rId37"/>
    <p:sldId id="757" r:id="rId38"/>
    <p:sldId id="758" r:id="rId39"/>
    <p:sldId id="759" r:id="rId40"/>
    <p:sldId id="722" r:id="rId41"/>
    <p:sldId id="724" r:id="rId42"/>
    <p:sldId id="723" r:id="rId43"/>
    <p:sldId id="760" r:id="rId44"/>
    <p:sldId id="689" r:id="rId45"/>
    <p:sldId id="691" r:id="rId46"/>
    <p:sldId id="742" r:id="rId47"/>
    <p:sldId id="663" r:id="rId48"/>
    <p:sldId id="670" r:id="rId49"/>
    <p:sldId id="668" r:id="rId50"/>
    <p:sldId id="697" r:id="rId51"/>
    <p:sldId id="703" r:id="rId52"/>
    <p:sldId id="704" r:id="rId53"/>
    <p:sldId id="705" r:id="rId54"/>
    <p:sldId id="706" r:id="rId55"/>
    <p:sldId id="707" r:id="rId56"/>
    <p:sldId id="708" r:id="rId57"/>
    <p:sldId id="739" r:id="rId58"/>
    <p:sldId id="740" r:id="rId59"/>
    <p:sldId id="743" r:id="rId60"/>
    <p:sldId id="709" r:id="rId61"/>
    <p:sldId id="778" r:id="rId62"/>
    <p:sldId id="741" r:id="rId63"/>
    <p:sldId id="775" r:id="rId64"/>
    <p:sldId id="776" r:id="rId65"/>
    <p:sldId id="777" r:id="rId66"/>
    <p:sldId id="770" r:id="rId67"/>
    <p:sldId id="772" r:id="rId68"/>
    <p:sldId id="773" r:id="rId69"/>
    <p:sldId id="774" r:id="rId70"/>
    <p:sldId id="779" r:id="rId71"/>
    <p:sldId id="688" r:id="rId72"/>
    <p:sldId id="692" r:id="rId73"/>
    <p:sldId id="677" r:id="rId74"/>
    <p:sldId id="711" r:id="rId75"/>
    <p:sldId id="672" r:id="rId76"/>
    <p:sldId id="673" r:id="rId77"/>
    <p:sldId id="698" r:id="rId78"/>
    <p:sldId id="675" r:id="rId79"/>
    <p:sldId id="699" r:id="rId80"/>
    <p:sldId id="676" r:id="rId81"/>
    <p:sldId id="700" r:id="rId82"/>
    <p:sldId id="693" r:id="rId83"/>
    <p:sldId id="665" r:id="rId84"/>
    <p:sldId id="666" r:id="rId85"/>
    <p:sldId id="745" r:id="rId86"/>
    <p:sldId id="667" r:id="rId87"/>
    <p:sldId id="664" r:id="rId88"/>
    <p:sldId id="761" r:id="rId89"/>
    <p:sldId id="762" r:id="rId90"/>
    <p:sldId id="766" r:id="rId91"/>
    <p:sldId id="767" r:id="rId92"/>
    <p:sldId id="695" r:id="rId93"/>
    <p:sldId id="696" r:id="rId94"/>
    <p:sldId id="747" r:id="rId95"/>
    <p:sldId id="748" r:id="rId96"/>
    <p:sldId id="746" r:id="rId97"/>
  </p:sldIdLst>
  <p:sldSz cx="10693400" cy="7561263"/>
  <p:notesSz cx="6794500" cy="9931400"/>
  <p:defaultTextStyle>
    <a:defPPr>
      <a:defRPr lang="en-GB"/>
    </a:defPPr>
    <a:lvl1pPr algn="l" rtl="0" fontAlgn="base">
      <a:spcBef>
        <a:spcPct val="0"/>
      </a:spcBef>
      <a:spcAft>
        <a:spcPct val="0"/>
      </a:spcAft>
      <a:defRPr sz="2100" kern="1200">
        <a:solidFill>
          <a:schemeClr val="tx1"/>
        </a:solidFill>
        <a:latin typeface="Arial" charset="0"/>
        <a:ea typeface="+mn-ea"/>
        <a:cs typeface="Arial" charset="0"/>
      </a:defRPr>
    </a:lvl1pPr>
    <a:lvl2pPr marL="456069" algn="l" rtl="0" fontAlgn="base">
      <a:spcBef>
        <a:spcPct val="0"/>
      </a:spcBef>
      <a:spcAft>
        <a:spcPct val="0"/>
      </a:spcAft>
      <a:defRPr sz="2100" kern="1200">
        <a:solidFill>
          <a:schemeClr val="tx1"/>
        </a:solidFill>
        <a:latin typeface="Arial" charset="0"/>
        <a:ea typeface="+mn-ea"/>
        <a:cs typeface="Arial" charset="0"/>
      </a:defRPr>
    </a:lvl2pPr>
    <a:lvl3pPr marL="912135" algn="l" rtl="0" fontAlgn="base">
      <a:spcBef>
        <a:spcPct val="0"/>
      </a:spcBef>
      <a:spcAft>
        <a:spcPct val="0"/>
      </a:spcAft>
      <a:defRPr sz="2100" kern="1200">
        <a:solidFill>
          <a:schemeClr val="tx1"/>
        </a:solidFill>
        <a:latin typeface="Arial" charset="0"/>
        <a:ea typeface="+mn-ea"/>
        <a:cs typeface="Arial" charset="0"/>
      </a:defRPr>
    </a:lvl3pPr>
    <a:lvl4pPr marL="1368215" algn="l" rtl="0" fontAlgn="base">
      <a:spcBef>
        <a:spcPct val="0"/>
      </a:spcBef>
      <a:spcAft>
        <a:spcPct val="0"/>
      </a:spcAft>
      <a:defRPr sz="2100" kern="1200">
        <a:solidFill>
          <a:schemeClr val="tx1"/>
        </a:solidFill>
        <a:latin typeface="Arial" charset="0"/>
        <a:ea typeface="+mn-ea"/>
        <a:cs typeface="Arial" charset="0"/>
      </a:defRPr>
    </a:lvl4pPr>
    <a:lvl5pPr marL="1824286" algn="l" rtl="0" fontAlgn="base">
      <a:spcBef>
        <a:spcPct val="0"/>
      </a:spcBef>
      <a:spcAft>
        <a:spcPct val="0"/>
      </a:spcAft>
      <a:defRPr sz="2100" kern="1200">
        <a:solidFill>
          <a:schemeClr val="tx1"/>
        </a:solidFill>
        <a:latin typeface="Arial" charset="0"/>
        <a:ea typeface="+mn-ea"/>
        <a:cs typeface="Arial" charset="0"/>
      </a:defRPr>
    </a:lvl5pPr>
    <a:lvl6pPr marL="2280360" algn="l" defTabSz="912135" rtl="0" eaLnBrk="1" latinLnBrk="0" hangingPunct="1">
      <a:defRPr sz="2100" kern="1200">
        <a:solidFill>
          <a:schemeClr val="tx1"/>
        </a:solidFill>
        <a:latin typeface="Arial" charset="0"/>
        <a:ea typeface="+mn-ea"/>
        <a:cs typeface="Arial" charset="0"/>
      </a:defRPr>
    </a:lvl6pPr>
    <a:lvl7pPr marL="2736432" algn="l" defTabSz="912135" rtl="0" eaLnBrk="1" latinLnBrk="0" hangingPunct="1">
      <a:defRPr sz="2100" kern="1200">
        <a:solidFill>
          <a:schemeClr val="tx1"/>
        </a:solidFill>
        <a:latin typeface="Arial" charset="0"/>
        <a:ea typeface="+mn-ea"/>
        <a:cs typeface="Arial" charset="0"/>
      </a:defRPr>
    </a:lvl7pPr>
    <a:lvl8pPr marL="3192503" algn="l" defTabSz="912135" rtl="0" eaLnBrk="1" latinLnBrk="0" hangingPunct="1">
      <a:defRPr sz="2100" kern="1200">
        <a:solidFill>
          <a:schemeClr val="tx1"/>
        </a:solidFill>
        <a:latin typeface="Arial" charset="0"/>
        <a:ea typeface="+mn-ea"/>
        <a:cs typeface="Arial" charset="0"/>
      </a:defRPr>
    </a:lvl8pPr>
    <a:lvl9pPr marL="3648575" algn="l" defTabSz="912135" rtl="0" eaLnBrk="1" latinLnBrk="0" hangingPunct="1">
      <a:defRPr sz="2100" kern="1200">
        <a:solidFill>
          <a:schemeClr val="tx1"/>
        </a:solidFill>
        <a:latin typeface="Arial" charset="0"/>
        <a:ea typeface="+mn-ea"/>
        <a:cs typeface="Arial" charset="0"/>
      </a:defRPr>
    </a:lvl9pPr>
  </p:defaultTextStyle>
  <p:extLst>
    <p:ext uri="{EFAFB233-063F-42B5-8137-9DF3F51BA10A}">
      <p15:sldGuideLst xmlns="" xmlns:p15="http://schemas.microsoft.com/office/powerpoint/2012/main">
        <p15:guide id="1" orient="horz" pos="1633" userDrawn="1">
          <p15:clr>
            <a:srgbClr val="A4A3A4"/>
          </p15:clr>
        </p15:guide>
        <p15:guide id="2" orient="horz" pos="4355" userDrawn="1">
          <p15:clr>
            <a:srgbClr val="A4A3A4"/>
          </p15:clr>
        </p15:guide>
        <p15:guide id="3" orient="horz" pos="447">
          <p15:clr>
            <a:srgbClr val="A4A3A4"/>
          </p15:clr>
        </p15:guide>
        <p15:guide id="4" pos="3345" userDrawn="1">
          <p15:clr>
            <a:srgbClr val="A4A3A4"/>
          </p15:clr>
        </p15:guide>
        <p15:guide id="5" pos="6486">
          <p15:clr>
            <a:srgbClr val="A4A3A4"/>
          </p15:clr>
        </p15:guide>
        <p15:guide id="6" pos="254">
          <p15:clr>
            <a:srgbClr val="A4A3A4"/>
          </p15:clr>
        </p15:guide>
        <p15:guide id="7" pos="4956" userDrawn="1">
          <p15:clr>
            <a:srgbClr val="A4A3A4"/>
          </p15:clr>
        </p15:guide>
        <p15:guide id="8" pos="1651">
          <p15:clr>
            <a:srgbClr val="A4A3A4"/>
          </p15:clr>
        </p15:guide>
        <p15:guide id="9" pos="1826" userDrawn="1">
          <p15:clr>
            <a:srgbClr val="A4A3A4"/>
          </p15:clr>
        </p15:guide>
        <p15:guide id="10" pos="3232" userDrawn="1">
          <p15:clr>
            <a:srgbClr val="A4A3A4"/>
          </p15:clr>
        </p15:guide>
        <p15:guide id="11" orient="horz" pos="329" userDrawn="1">
          <p15:clr>
            <a:srgbClr val="A4A3A4"/>
          </p15:clr>
        </p15:guide>
        <p15:guide id="12" orient="horz" pos="2238" userDrawn="1">
          <p15:clr>
            <a:srgbClr val="A4A3A4"/>
          </p15:clr>
        </p15:guide>
        <p15:guide id="13" orient="horz" pos="4302" userDrawn="1">
          <p15:clr>
            <a:srgbClr val="A4A3A4"/>
          </p15:clr>
        </p15:guide>
      </p15:sldGuideLst>
    </p:ext>
    <p:ext uri="{2D200454-40CA-4A62-9FC3-DE9A4176ACB9}">
      <p15:notesGuideLst xmlns="" xmlns:p15="http://schemas.microsoft.com/office/powerpoint/2012/main">
        <p15:guide id="1" orient="horz" pos="3128"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D6"/>
    <a:srgbClr val="FF0066"/>
    <a:srgbClr val="C0C0C0"/>
    <a:srgbClr val="CC3399"/>
    <a:srgbClr val="DDDDDD"/>
    <a:srgbClr val="FF0000"/>
    <a:srgbClr val="FF6600"/>
    <a:srgbClr val="FFCC66"/>
    <a:srgbClr val="FFFF6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35" autoAdjust="0"/>
    <p:restoredTop sz="95386" autoAdjust="0"/>
  </p:normalViewPr>
  <p:slideViewPr>
    <p:cSldViewPr snapToGrid="0" showGuides="1">
      <p:cViewPr>
        <p:scale>
          <a:sx n="100" d="100"/>
          <a:sy n="100" d="100"/>
        </p:scale>
        <p:origin x="-816" y="64"/>
      </p:cViewPr>
      <p:guideLst>
        <p:guide orient="horz" pos="1649"/>
        <p:guide orient="horz" pos="4355"/>
        <p:guide orient="horz" pos="1473"/>
        <p:guide orient="horz" pos="329"/>
        <p:guide orient="horz" pos="2238"/>
        <p:guide orient="horz" pos="4302"/>
        <p:guide pos="3345"/>
        <p:guide pos="6486"/>
        <p:guide pos="254"/>
        <p:guide pos="4956"/>
        <p:guide pos="1651"/>
        <p:guide pos="4210"/>
        <p:guide pos="3232"/>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howGuides="1">
      <p:cViewPr varScale="1">
        <p:scale>
          <a:sx n="63" d="100"/>
          <a:sy n="63" d="100"/>
        </p:scale>
        <p:origin x="-2838" y="-126"/>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04"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notesMaster" Target="notesMasters/notesMaster1.xml"/><Relationship Id="rId99"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esProps" Target="pres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1"/>
            <a:ext cx="2944689"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defTabSz="914567">
              <a:defRPr sz="1200" dirty="0"/>
            </a:lvl1pPr>
          </a:lstStyle>
          <a:p>
            <a:pPr>
              <a:defRPr/>
            </a:pPr>
            <a:endParaRPr lang="en-GB" dirty="0"/>
          </a:p>
        </p:txBody>
      </p:sp>
      <p:sp>
        <p:nvSpPr>
          <p:cNvPr id="12291" name="Rectangle 3"/>
          <p:cNvSpPr>
            <a:spLocks noGrp="1" noChangeArrowheads="1"/>
          </p:cNvSpPr>
          <p:nvPr>
            <p:ph type="dt" idx="1"/>
          </p:nvPr>
        </p:nvSpPr>
        <p:spPr bwMode="auto">
          <a:xfrm>
            <a:off x="3846775" y="1"/>
            <a:ext cx="2946207"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algn="r" defTabSz="914567">
              <a:defRPr sz="1200" dirty="0"/>
            </a:lvl1pPr>
          </a:lstStyle>
          <a:p>
            <a:pPr>
              <a:defRPr/>
            </a:pPr>
            <a:endParaRPr lang="en-GB" dirty="0"/>
          </a:p>
        </p:txBody>
      </p:sp>
      <p:sp>
        <p:nvSpPr>
          <p:cNvPr id="26628" name="Rectangle 4"/>
          <p:cNvSpPr>
            <a:spLocks noGrp="1" noRot="1" noChangeAspect="1" noChangeArrowheads="1" noTextEdit="1"/>
          </p:cNvSpPr>
          <p:nvPr>
            <p:ph type="sldImg" idx="2"/>
          </p:nvPr>
        </p:nvSpPr>
        <p:spPr bwMode="auto">
          <a:xfrm>
            <a:off x="763588" y="742950"/>
            <a:ext cx="5268912" cy="37274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78843" y="4717570"/>
            <a:ext cx="5436815" cy="4470979"/>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294" name="Rectangle 6"/>
          <p:cNvSpPr>
            <a:spLocks noGrp="1" noChangeArrowheads="1"/>
          </p:cNvSpPr>
          <p:nvPr>
            <p:ph type="ftr" sz="quarter" idx="4"/>
          </p:nvPr>
        </p:nvSpPr>
        <p:spPr bwMode="auto">
          <a:xfrm>
            <a:off x="0" y="9432057"/>
            <a:ext cx="2944689"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defTabSz="914567">
              <a:defRPr sz="1200" dirty="0"/>
            </a:lvl1pPr>
          </a:lstStyle>
          <a:p>
            <a:pPr>
              <a:defRPr/>
            </a:pPr>
            <a:endParaRPr lang="en-GB" dirty="0"/>
          </a:p>
        </p:txBody>
      </p:sp>
      <p:sp>
        <p:nvSpPr>
          <p:cNvPr id="12295" name="Rectangle 7"/>
          <p:cNvSpPr>
            <a:spLocks noGrp="1" noChangeArrowheads="1"/>
          </p:cNvSpPr>
          <p:nvPr>
            <p:ph type="sldNum" sz="quarter" idx="5"/>
          </p:nvPr>
        </p:nvSpPr>
        <p:spPr bwMode="auto">
          <a:xfrm>
            <a:off x="3846775" y="9432057"/>
            <a:ext cx="2946207"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algn="r" defTabSz="914567">
              <a:defRPr sz="1200"/>
            </a:lvl1pPr>
          </a:lstStyle>
          <a:p>
            <a:pPr>
              <a:defRPr/>
            </a:pPr>
            <a:fld id="{1EB9B084-2C7B-456D-8CAB-D25CCCEB7169}" type="slidenum">
              <a:rPr lang="en-GB"/>
              <a:pPr>
                <a:defRPr/>
              </a:pPr>
              <a:t>‹#›</a:t>
            </a:fld>
            <a:endParaRPr lang="en-GB" dirty="0"/>
          </a:p>
        </p:txBody>
      </p:sp>
    </p:spTree>
    <p:extLst>
      <p:ext uri="{BB962C8B-B14F-4D97-AF65-F5344CB8AC3E}">
        <p14:creationId xmlns:p14="http://schemas.microsoft.com/office/powerpoint/2010/main" val="30155723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Arial" charset="0"/>
        <a:ea typeface="+mn-ea"/>
        <a:cs typeface="Arial" charset="0"/>
      </a:defRPr>
    </a:lvl1pPr>
    <a:lvl2pPr marL="456069" algn="l" rtl="0" eaLnBrk="0" fontAlgn="base" hangingPunct="0">
      <a:spcBef>
        <a:spcPct val="30000"/>
      </a:spcBef>
      <a:spcAft>
        <a:spcPct val="0"/>
      </a:spcAft>
      <a:defRPr sz="1300" kern="1200">
        <a:solidFill>
          <a:schemeClr val="tx1"/>
        </a:solidFill>
        <a:latin typeface="Arial" charset="0"/>
        <a:ea typeface="+mn-ea"/>
        <a:cs typeface="Arial" charset="0"/>
      </a:defRPr>
    </a:lvl2pPr>
    <a:lvl3pPr marL="912135" algn="l" rtl="0" eaLnBrk="0" fontAlgn="base" hangingPunct="0">
      <a:spcBef>
        <a:spcPct val="30000"/>
      </a:spcBef>
      <a:spcAft>
        <a:spcPct val="0"/>
      </a:spcAft>
      <a:defRPr sz="1300" kern="1200">
        <a:solidFill>
          <a:schemeClr val="tx1"/>
        </a:solidFill>
        <a:latin typeface="Arial" charset="0"/>
        <a:ea typeface="+mn-ea"/>
        <a:cs typeface="Arial" charset="0"/>
      </a:defRPr>
    </a:lvl3pPr>
    <a:lvl4pPr marL="1368215" algn="l" rtl="0" eaLnBrk="0" fontAlgn="base" hangingPunct="0">
      <a:spcBef>
        <a:spcPct val="30000"/>
      </a:spcBef>
      <a:spcAft>
        <a:spcPct val="0"/>
      </a:spcAft>
      <a:defRPr sz="1300" kern="1200">
        <a:solidFill>
          <a:schemeClr val="tx1"/>
        </a:solidFill>
        <a:latin typeface="Arial" charset="0"/>
        <a:ea typeface="+mn-ea"/>
        <a:cs typeface="Arial" charset="0"/>
      </a:defRPr>
    </a:lvl4pPr>
    <a:lvl5pPr marL="1824286" algn="l" rtl="0" eaLnBrk="0" fontAlgn="base" hangingPunct="0">
      <a:spcBef>
        <a:spcPct val="30000"/>
      </a:spcBef>
      <a:spcAft>
        <a:spcPct val="0"/>
      </a:spcAft>
      <a:defRPr sz="1300" kern="1200">
        <a:solidFill>
          <a:schemeClr val="tx1"/>
        </a:solidFill>
        <a:latin typeface="Arial" charset="0"/>
        <a:ea typeface="+mn-ea"/>
        <a:cs typeface="Arial" charset="0"/>
      </a:defRPr>
    </a:lvl5pPr>
    <a:lvl6pPr marL="2280360" algn="l" defTabSz="912135" rtl="0" eaLnBrk="1" latinLnBrk="0" hangingPunct="1">
      <a:defRPr sz="1300" kern="1200">
        <a:solidFill>
          <a:schemeClr val="tx1"/>
        </a:solidFill>
        <a:latin typeface="+mn-lt"/>
        <a:ea typeface="+mn-ea"/>
        <a:cs typeface="+mn-cs"/>
      </a:defRPr>
    </a:lvl6pPr>
    <a:lvl7pPr marL="2736432" algn="l" defTabSz="912135" rtl="0" eaLnBrk="1" latinLnBrk="0" hangingPunct="1">
      <a:defRPr sz="1300" kern="1200">
        <a:solidFill>
          <a:schemeClr val="tx1"/>
        </a:solidFill>
        <a:latin typeface="+mn-lt"/>
        <a:ea typeface="+mn-ea"/>
        <a:cs typeface="+mn-cs"/>
      </a:defRPr>
    </a:lvl7pPr>
    <a:lvl8pPr marL="3192503" algn="l" defTabSz="912135" rtl="0" eaLnBrk="1" latinLnBrk="0" hangingPunct="1">
      <a:defRPr sz="1300" kern="1200">
        <a:solidFill>
          <a:schemeClr val="tx1"/>
        </a:solidFill>
        <a:latin typeface="+mn-lt"/>
        <a:ea typeface="+mn-ea"/>
        <a:cs typeface="+mn-cs"/>
      </a:defRPr>
    </a:lvl8pPr>
    <a:lvl9pPr marL="3648575" algn="l" defTabSz="912135"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704" y="2349500"/>
            <a:ext cx="9090025" cy="1620838"/>
          </a:xfrm>
          <a:prstGeom prst="rect">
            <a:avLst/>
          </a:prstGeom>
        </p:spPr>
        <p:txBody>
          <a:bodyPr lIns="91216" tIns="45609" rIns="91216" bIns="45609"/>
          <a:lstStyle/>
          <a:p>
            <a:r>
              <a:rPr lang="en-US"/>
              <a:t>Click to edit Master title style</a:t>
            </a:r>
            <a:endParaRPr lang="en-GB"/>
          </a:p>
        </p:txBody>
      </p:sp>
      <p:sp>
        <p:nvSpPr>
          <p:cNvPr id="3" name="Subtitle 2"/>
          <p:cNvSpPr>
            <a:spLocks noGrp="1"/>
          </p:cNvSpPr>
          <p:nvPr>
            <p:ph type="subTitle" idx="1"/>
          </p:nvPr>
        </p:nvSpPr>
        <p:spPr>
          <a:xfrm>
            <a:off x="1603375" y="4284669"/>
            <a:ext cx="7486650" cy="1931986"/>
          </a:xfrm>
          <a:prstGeom prst="rect">
            <a:avLst/>
          </a:prstGeom>
        </p:spPr>
        <p:txBody>
          <a:bodyPr lIns="91216" tIns="45609" rIns="91216" bIns="45609"/>
          <a:lstStyle>
            <a:lvl1pPr marL="0" indent="0" algn="ctr">
              <a:buNone/>
              <a:defRPr/>
            </a:lvl1pPr>
            <a:lvl2pPr marL="456069" indent="0" algn="ctr">
              <a:buNone/>
              <a:defRPr/>
            </a:lvl2pPr>
            <a:lvl3pPr marL="912135" indent="0" algn="ctr">
              <a:buNone/>
              <a:defRPr/>
            </a:lvl3pPr>
            <a:lvl4pPr marL="1368215" indent="0" algn="ctr">
              <a:buNone/>
              <a:defRPr/>
            </a:lvl4pPr>
            <a:lvl5pPr marL="1824286" indent="0" algn="ctr">
              <a:buNone/>
              <a:defRPr/>
            </a:lvl5pPr>
            <a:lvl6pPr marL="2280360" indent="0" algn="ctr">
              <a:buNone/>
              <a:defRPr/>
            </a:lvl6pPr>
            <a:lvl7pPr marL="2736432" indent="0" algn="ctr">
              <a:buNone/>
              <a:defRPr/>
            </a:lvl7pPr>
            <a:lvl8pPr marL="3192503" indent="0" algn="ctr">
              <a:buNone/>
              <a:defRPr/>
            </a:lvl8pPr>
            <a:lvl9pPr marL="3648575" indent="0" algn="ctr">
              <a:buNone/>
              <a:defRPr/>
            </a:lvl9pPr>
          </a:lstStyle>
          <a:p>
            <a:r>
              <a:rPr lang="en-US"/>
              <a:t>Click to edit Master subtitle style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5004" y="1763713"/>
            <a:ext cx="9623425" cy="49911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3350" y="303216"/>
            <a:ext cx="2405063" cy="6451600"/>
          </a:xfrm>
          <a:prstGeom prst="rect">
            <a:avLst/>
          </a:prstGeom>
        </p:spPr>
        <p:txBody>
          <a:bodyPr vert="eaVert"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4991" y="303216"/>
            <a:ext cx="7065962" cy="64516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idx="1"/>
          </p:nvPr>
        </p:nvSpPr>
        <p:spPr>
          <a:xfrm>
            <a:off x="535004" y="1763713"/>
            <a:ext cx="9623425" cy="4991100"/>
          </a:xfrm>
          <a:prstGeom prst="rect">
            <a:avLst/>
          </a:prstGeom>
        </p:spPr>
        <p:txBody>
          <a:bodyPr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66" y="4859354"/>
            <a:ext cx="9090025" cy="1501775"/>
          </a:xfrm>
          <a:prstGeom prst="rect">
            <a:avLst/>
          </a:prstGeom>
        </p:spPr>
        <p:txBody>
          <a:bodyPr lIns="91216" tIns="45609" rIns="91216" bIns="45609"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844566" y="3205166"/>
            <a:ext cx="9090025" cy="1654175"/>
          </a:xfrm>
          <a:prstGeom prst="rect">
            <a:avLst/>
          </a:prstGeom>
        </p:spPr>
        <p:txBody>
          <a:bodyPr lIns="91216" tIns="45609" rIns="91216" bIns="45609" anchor="b"/>
          <a:lstStyle>
            <a:lvl1pPr marL="0" indent="0">
              <a:buNone/>
              <a:defRPr sz="2100"/>
            </a:lvl1pPr>
            <a:lvl2pPr marL="456069" indent="0">
              <a:buNone/>
              <a:defRPr sz="1800"/>
            </a:lvl2pPr>
            <a:lvl3pPr marL="912135" indent="0">
              <a:buNone/>
              <a:defRPr sz="1600"/>
            </a:lvl3pPr>
            <a:lvl4pPr marL="1368215" indent="0">
              <a:buNone/>
              <a:defRPr sz="1400"/>
            </a:lvl4pPr>
            <a:lvl5pPr marL="1824286" indent="0">
              <a:buNone/>
              <a:defRPr sz="1400"/>
            </a:lvl5pPr>
            <a:lvl6pPr marL="2280360" indent="0">
              <a:buNone/>
              <a:defRPr sz="1400"/>
            </a:lvl6pPr>
            <a:lvl7pPr marL="2736432" indent="0">
              <a:buNone/>
              <a:defRPr sz="1400"/>
            </a:lvl7pPr>
            <a:lvl8pPr marL="3192503" indent="0">
              <a:buNone/>
              <a:defRPr sz="1400"/>
            </a:lvl8pPr>
            <a:lvl9pPr marL="3648575"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sz="half" idx="1"/>
          </p:nvPr>
        </p:nvSpPr>
        <p:spPr>
          <a:xfrm>
            <a:off x="534991" y="1763713"/>
            <a:ext cx="4735512"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22900" y="1763713"/>
            <a:ext cx="4735513"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lvl1pPr>
              <a:defRPr/>
            </a:lvl1pPr>
          </a:lstStyle>
          <a:p>
            <a:r>
              <a:rPr lang="en-US"/>
              <a:t>Click to edit Master title style</a:t>
            </a:r>
            <a:endParaRPr lang="en-GB"/>
          </a:p>
        </p:txBody>
      </p:sp>
      <p:sp>
        <p:nvSpPr>
          <p:cNvPr id="3" name="Text Placeholder 2"/>
          <p:cNvSpPr>
            <a:spLocks noGrp="1"/>
          </p:cNvSpPr>
          <p:nvPr>
            <p:ph type="body" idx="1"/>
          </p:nvPr>
        </p:nvSpPr>
        <p:spPr>
          <a:xfrm>
            <a:off x="534991" y="1692277"/>
            <a:ext cx="4724400"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91" y="2397128"/>
            <a:ext cx="4724400"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432429" y="1692277"/>
            <a:ext cx="4725988"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2429" y="2397128"/>
            <a:ext cx="4725988"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1630"/>
            <a:ext cx="3517901" cy="1281113"/>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Content Placeholder 2"/>
          <p:cNvSpPr>
            <a:spLocks noGrp="1"/>
          </p:cNvSpPr>
          <p:nvPr>
            <p:ph idx="1"/>
          </p:nvPr>
        </p:nvSpPr>
        <p:spPr>
          <a:xfrm>
            <a:off x="4181479" y="301625"/>
            <a:ext cx="5976938" cy="6453188"/>
          </a:xfrm>
          <a:prstGeom prst="rect">
            <a:avLst/>
          </a:prstGeom>
        </p:spPr>
        <p:txBody>
          <a:bodyPr lIns="91216" tIns="45609" rIns="91216" bIns="45609"/>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535004" y="1582753"/>
            <a:ext cx="3517901" cy="5172075"/>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16" y="5292725"/>
            <a:ext cx="6416675" cy="625475"/>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Picture Placeholder 2"/>
          <p:cNvSpPr>
            <a:spLocks noGrp="1"/>
          </p:cNvSpPr>
          <p:nvPr>
            <p:ph type="pic" idx="1"/>
          </p:nvPr>
        </p:nvSpPr>
        <p:spPr>
          <a:xfrm>
            <a:off x="2095516" y="676275"/>
            <a:ext cx="6416675" cy="4535488"/>
          </a:xfrm>
          <a:prstGeom prst="rect">
            <a:avLst/>
          </a:prstGeom>
        </p:spPr>
        <p:txBody>
          <a:bodyPr lIns="91216" tIns="45609" rIns="91216" bIns="45609"/>
          <a:lstStyle>
            <a:lvl1pPr marL="0" indent="0">
              <a:buNone/>
              <a:defRPr sz="3200"/>
            </a:lvl1pPr>
            <a:lvl2pPr marL="456069" indent="0">
              <a:buNone/>
              <a:defRPr sz="2900"/>
            </a:lvl2pPr>
            <a:lvl3pPr marL="912135" indent="0">
              <a:buNone/>
              <a:defRPr sz="2400"/>
            </a:lvl3pPr>
            <a:lvl4pPr marL="1368215" indent="0">
              <a:buNone/>
              <a:defRPr sz="2100"/>
            </a:lvl4pPr>
            <a:lvl5pPr marL="1824286" indent="0">
              <a:buNone/>
              <a:defRPr sz="2100"/>
            </a:lvl5pPr>
            <a:lvl6pPr marL="2280360" indent="0">
              <a:buNone/>
              <a:defRPr sz="2100"/>
            </a:lvl6pPr>
            <a:lvl7pPr marL="2736432" indent="0">
              <a:buNone/>
              <a:defRPr sz="2100"/>
            </a:lvl7pPr>
            <a:lvl8pPr marL="3192503" indent="0">
              <a:buNone/>
              <a:defRPr sz="2100"/>
            </a:lvl8pPr>
            <a:lvl9pPr marL="3648575" indent="0">
              <a:buNone/>
              <a:defRPr sz="2100"/>
            </a:lvl9pPr>
          </a:lstStyle>
          <a:p>
            <a:pPr lvl="0"/>
            <a:endParaRPr lang="en-GB" noProof="0" dirty="0"/>
          </a:p>
        </p:txBody>
      </p:sp>
      <p:sp>
        <p:nvSpPr>
          <p:cNvPr id="4" name="Text Placeholder 3"/>
          <p:cNvSpPr>
            <a:spLocks noGrp="1"/>
          </p:cNvSpPr>
          <p:nvPr>
            <p:ph type="body" sz="half" idx="2"/>
          </p:nvPr>
        </p:nvSpPr>
        <p:spPr>
          <a:xfrm>
            <a:off x="2095516" y="5918201"/>
            <a:ext cx="6416675" cy="887413"/>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Text Box 3"/>
          <p:cNvSpPr txBox="1">
            <a:spLocks noChangeArrowheads="1"/>
          </p:cNvSpPr>
          <p:nvPr userDrawn="1"/>
        </p:nvSpPr>
        <p:spPr bwMode="auto">
          <a:xfrm>
            <a:off x="5877603" y="7042156"/>
            <a:ext cx="4462464" cy="515154"/>
          </a:xfrm>
          <a:prstGeom prst="rect">
            <a:avLst/>
          </a:prstGeom>
          <a:noFill/>
          <a:ln w="25400">
            <a:noFill/>
            <a:prstDash val="sysDot"/>
            <a:miter lim="800000"/>
            <a:headEnd/>
            <a:tailEnd/>
          </a:ln>
          <a:effectLst/>
        </p:spPr>
        <p:txBody>
          <a:bodyPr wrap="square" lIns="91064" tIns="45536" rIns="91064" bIns="45536">
            <a:spAutoFit/>
          </a:bodyPr>
          <a:lstStyle/>
          <a:p>
            <a:pPr algn="r" defTabSz="861467">
              <a:spcBef>
                <a:spcPct val="50000"/>
              </a:spcBef>
              <a:defRPr/>
            </a:pPr>
            <a:r>
              <a:rPr lang="en-GB" sz="1100" b="0" dirty="0">
                <a:solidFill>
                  <a:schemeClr val="accent4">
                    <a:lumMod val="50000"/>
                    <a:lumOff val="50000"/>
                  </a:schemeClr>
                </a:solidFill>
                <a:latin typeface="Gill Sans"/>
                <a:cs typeface="Gill Sans"/>
              </a:rPr>
              <a:t>Workshop</a:t>
            </a:r>
          </a:p>
          <a:p>
            <a:pPr algn="r" defTabSz="861467">
              <a:spcBef>
                <a:spcPct val="50000"/>
              </a:spcBef>
              <a:defRPr/>
            </a:pPr>
            <a:r>
              <a:rPr lang="en-GB" sz="1100" b="0" dirty="0">
                <a:solidFill>
                  <a:schemeClr val="accent4">
                    <a:lumMod val="50000"/>
                    <a:lumOff val="50000"/>
                  </a:schemeClr>
                </a:solidFill>
                <a:latin typeface="Gill Sans"/>
                <a:cs typeface="Gill Sans"/>
              </a:rPr>
              <a:t>Space</a:t>
            </a:r>
            <a:r>
              <a:rPr lang="en-GB" sz="1100" b="0" baseline="0" dirty="0">
                <a:solidFill>
                  <a:schemeClr val="accent4">
                    <a:lumMod val="50000"/>
                    <a:lumOff val="50000"/>
                  </a:schemeClr>
                </a:solidFill>
                <a:latin typeface="Gill Sans"/>
                <a:cs typeface="Gill Sans"/>
              </a:rPr>
              <a:t> Syntax Toolkit for QGIS</a:t>
            </a:r>
            <a:endParaRPr lang="en-GB" sz="1100" b="0" dirty="0">
              <a:solidFill>
                <a:schemeClr val="accent4">
                  <a:lumMod val="50000"/>
                  <a:lumOff val="50000"/>
                </a:schemeClr>
              </a:solidFill>
              <a:latin typeface="Gill Sans"/>
              <a:cs typeface="Gill Sans"/>
            </a:endParaRPr>
          </a:p>
        </p:txBody>
      </p:sp>
      <p:cxnSp>
        <p:nvCxnSpPr>
          <p:cNvPr id="12" name="Straight Connector 11"/>
          <p:cNvCxnSpPr/>
          <p:nvPr userDrawn="1"/>
        </p:nvCxnSpPr>
        <p:spPr bwMode="auto">
          <a:xfrm>
            <a:off x="522146" y="4102103"/>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0" name="Straight Connector 19"/>
          <p:cNvCxnSpPr/>
          <p:nvPr userDrawn="1"/>
        </p:nvCxnSpPr>
        <p:spPr bwMode="auto">
          <a:xfrm>
            <a:off x="522146" y="3206766"/>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1" name="Straight Connector 20"/>
          <p:cNvCxnSpPr/>
          <p:nvPr userDrawn="1"/>
        </p:nvCxnSpPr>
        <p:spPr bwMode="auto">
          <a:xfrm>
            <a:off x="522146" y="2311429"/>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2" name="Straight Connector 21"/>
          <p:cNvCxnSpPr/>
          <p:nvPr userDrawn="1"/>
        </p:nvCxnSpPr>
        <p:spPr bwMode="auto">
          <a:xfrm>
            <a:off x="522146" y="1416092"/>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3" name="Straight Connector 22"/>
          <p:cNvCxnSpPr/>
          <p:nvPr userDrawn="1"/>
        </p:nvCxnSpPr>
        <p:spPr bwMode="auto">
          <a:xfrm>
            <a:off x="522146" y="520755"/>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4" name="Straight Connector 23"/>
          <p:cNvCxnSpPr/>
          <p:nvPr userDrawn="1"/>
        </p:nvCxnSpPr>
        <p:spPr bwMode="auto">
          <a:xfrm>
            <a:off x="522146" y="0"/>
            <a:ext cx="0" cy="513692"/>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pic>
        <p:nvPicPr>
          <p:cNvPr id="3" name="Picture 2" descr="contrib_logos.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7158933"/>
            <a:ext cx="3218632" cy="402329"/>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defTabSz="1040415" rtl="0" eaLnBrk="0" fontAlgn="base" hangingPunct="0">
        <a:spcBef>
          <a:spcPct val="0"/>
        </a:spcBef>
        <a:spcAft>
          <a:spcPct val="0"/>
        </a:spcAft>
        <a:defRPr sz="5000">
          <a:solidFill>
            <a:schemeClr val="tx2"/>
          </a:solidFill>
          <a:latin typeface="+mj-lt"/>
          <a:ea typeface="+mj-ea"/>
          <a:cs typeface="+mj-cs"/>
        </a:defRPr>
      </a:lvl1pPr>
      <a:lvl2pPr algn="ctr" defTabSz="1040415" rtl="0" eaLnBrk="0" fontAlgn="base" hangingPunct="0">
        <a:spcBef>
          <a:spcPct val="0"/>
        </a:spcBef>
        <a:spcAft>
          <a:spcPct val="0"/>
        </a:spcAft>
        <a:defRPr sz="5000">
          <a:solidFill>
            <a:schemeClr val="tx2"/>
          </a:solidFill>
          <a:latin typeface="Times New Roman" pitchFamily="18" charset="0"/>
          <a:cs typeface="Arial" charset="0"/>
        </a:defRPr>
      </a:lvl2pPr>
      <a:lvl3pPr algn="ctr" defTabSz="1040415" rtl="0" eaLnBrk="0" fontAlgn="base" hangingPunct="0">
        <a:spcBef>
          <a:spcPct val="0"/>
        </a:spcBef>
        <a:spcAft>
          <a:spcPct val="0"/>
        </a:spcAft>
        <a:defRPr sz="5000">
          <a:solidFill>
            <a:schemeClr val="tx2"/>
          </a:solidFill>
          <a:latin typeface="Times New Roman" pitchFamily="18" charset="0"/>
          <a:cs typeface="Arial" charset="0"/>
        </a:defRPr>
      </a:lvl3pPr>
      <a:lvl4pPr algn="ctr" defTabSz="1040415" rtl="0" eaLnBrk="0" fontAlgn="base" hangingPunct="0">
        <a:spcBef>
          <a:spcPct val="0"/>
        </a:spcBef>
        <a:spcAft>
          <a:spcPct val="0"/>
        </a:spcAft>
        <a:defRPr sz="5000">
          <a:solidFill>
            <a:schemeClr val="tx2"/>
          </a:solidFill>
          <a:latin typeface="Times New Roman" pitchFamily="18" charset="0"/>
          <a:cs typeface="Arial" charset="0"/>
        </a:defRPr>
      </a:lvl4pPr>
      <a:lvl5pPr algn="ctr" defTabSz="1040415" rtl="0" eaLnBrk="0" fontAlgn="base" hangingPunct="0">
        <a:spcBef>
          <a:spcPct val="0"/>
        </a:spcBef>
        <a:spcAft>
          <a:spcPct val="0"/>
        </a:spcAft>
        <a:defRPr sz="5000">
          <a:solidFill>
            <a:schemeClr val="tx2"/>
          </a:solidFill>
          <a:latin typeface="Times New Roman" pitchFamily="18" charset="0"/>
          <a:cs typeface="Arial" charset="0"/>
        </a:defRPr>
      </a:lvl5pPr>
      <a:lvl6pPr marL="456069" algn="ctr" defTabSz="1040415" rtl="0" fontAlgn="base">
        <a:spcBef>
          <a:spcPct val="0"/>
        </a:spcBef>
        <a:spcAft>
          <a:spcPct val="0"/>
        </a:spcAft>
        <a:defRPr sz="5000">
          <a:solidFill>
            <a:schemeClr val="tx2"/>
          </a:solidFill>
          <a:latin typeface="Times New Roman" pitchFamily="18" charset="0"/>
          <a:cs typeface="Arial" charset="0"/>
        </a:defRPr>
      </a:lvl6pPr>
      <a:lvl7pPr marL="912135" algn="ctr" defTabSz="1040415" rtl="0" fontAlgn="base">
        <a:spcBef>
          <a:spcPct val="0"/>
        </a:spcBef>
        <a:spcAft>
          <a:spcPct val="0"/>
        </a:spcAft>
        <a:defRPr sz="5000">
          <a:solidFill>
            <a:schemeClr val="tx2"/>
          </a:solidFill>
          <a:latin typeface="Times New Roman" pitchFamily="18" charset="0"/>
          <a:cs typeface="Arial" charset="0"/>
        </a:defRPr>
      </a:lvl7pPr>
      <a:lvl8pPr marL="1368215" algn="ctr" defTabSz="1040415" rtl="0" fontAlgn="base">
        <a:spcBef>
          <a:spcPct val="0"/>
        </a:spcBef>
        <a:spcAft>
          <a:spcPct val="0"/>
        </a:spcAft>
        <a:defRPr sz="5000">
          <a:solidFill>
            <a:schemeClr val="tx2"/>
          </a:solidFill>
          <a:latin typeface="Times New Roman" pitchFamily="18" charset="0"/>
          <a:cs typeface="Arial" charset="0"/>
        </a:defRPr>
      </a:lvl8pPr>
      <a:lvl9pPr marL="1824286" algn="ctr" defTabSz="1040415" rtl="0" fontAlgn="base">
        <a:spcBef>
          <a:spcPct val="0"/>
        </a:spcBef>
        <a:spcAft>
          <a:spcPct val="0"/>
        </a:spcAft>
        <a:defRPr sz="5000">
          <a:solidFill>
            <a:schemeClr val="tx2"/>
          </a:solidFill>
          <a:latin typeface="Times New Roman" pitchFamily="18" charset="0"/>
          <a:cs typeface="Arial" charset="0"/>
        </a:defRPr>
      </a:lvl9pPr>
    </p:titleStyle>
    <p:bodyStyle>
      <a:lvl1pPr marL="389559" indent="-389559" algn="l" defTabSz="1040415" rtl="0" eaLnBrk="0" fontAlgn="base" hangingPunct="0">
        <a:spcBef>
          <a:spcPct val="20000"/>
        </a:spcBef>
        <a:spcAft>
          <a:spcPct val="0"/>
        </a:spcAft>
        <a:buChar char="•"/>
        <a:defRPr sz="3700">
          <a:solidFill>
            <a:schemeClr val="tx1"/>
          </a:solidFill>
          <a:latin typeface="+mn-lt"/>
          <a:ea typeface="+mn-ea"/>
          <a:cs typeface="+mn-cs"/>
        </a:defRPr>
      </a:lvl1pPr>
      <a:lvl2pPr marL="845633" indent="-324639" algn="l" defTabSz="1040415" rtl="0" eaLnBrk="0" fontAlgn="base" hangingPunct="0">
        <a:spcBef>
          <a:spcPct val="20000"/>
        </a:spcBef>
        <a:spcAft>
          <a:spcPct val="0"/>
        </a:spcAft>
        <a:buChar char="–"/>
        <a:defRPr sz="3200">
          <a:solidFill>
            <a:schemeClr val="tx1"/>
          </a:solidFill>
          <a:latin typeface="+mn-lt"/>
          <a:cs typeface="+mn-cs"/>
        </a:defRPr>
      </a:lvl2pPr>
      <a:lvl3pPr marL="1300123" indent="-259708" algn="l" defTabSz="1040415" rtl="0" eaLnBrk="0" fontAlgn="base" hangingPunct="0">
        <a:spcBef>
          <a:spcPct val="20000"/>
        </a:spcBef>
        <a:spcAft>
          <a:spcPct val="0"/>
        </a:spcAft>
        <a:buChar char="•"/>
        <a:defRPr sz="2700">
          <a:solidFill>
            <a:schemeClr val="tx1"/>
          </a:solidFill>
          <a:latin typeface="+mn-lt"/>
          <a:cs typeface="+mn-cs"/>
        </a:defRPr>
      </a:lvl3pPr>
      <a:lvl4pPr marL="1821121" indent="-259708" algn="l" defTabSz="1040415" rtl="0" eaLnBrk="0" fontAlgn="base" hangingPunct="0">
        <a:spcBef>
          <a:spcPct val="20000"/>
        </a:spcBef>
        <a:spcAft>
          <a:spcPct val="0"/>
        </a:spcAft>
        <a:buChar char="–"/>
        <a:defRPr sz="2300">
          <a:solidFill>
            <a:schemeClr val="tx1"/>
          </a:solidFill>
          <a:latin typeface="+mn-lt"/>
          <a:cs typeface="+mn-cs"/>
        </a:defRPr>
      </a:lvl4pPr>
      <a:lvl5pPr marL="2338952" indent="-258124" algn="l" defTabSz="1040415" rtl="0" eaLnBrk="0" fontAlgn="base" hangingPunct="0">
        <a:spcBef>
          <a:spcPct val="20000"/>
        </a:spcBef>
        <a:spcAft>
          <a:spcPct val="0"/>
        </a:spcAft>
        <a:buChar char="»"/>
        <a:defRPr sz="2300">
          <a:solidFill>
            <a:schemeClr val="tx1"/>
          </a:solidFill>
          <a:latin typeface="+mn-lt"/>
          <a:cs typeface="+mn-cs"/>
        </a:defRPr>
      </a:lvl5pPr>
      <a:lvl6pPr marL="2795025" indent="-258124" algn="l" defTabSz="1040415" rtl="0" fontAlgn="base">
        <a:spcBef>
          <a:spcPct val="20000"/>
        </a:spcBef>
        <a:spcAft>
          <a:spcPct val="0"/>
        </a:spcAft>
        <a:buChar char="»"/>
        <a:defRPr sz="2300">
          <a:solidFill>
            <a:schemeClr val="tx1"/>
          </a:solidFill>
          <a:latin typeface="+mn-lt"/>
          <a:cs typeface="+mn-cs"/>
        </a:defRPr>
      </a:lvl6pPr>
      <a:lvl7pPr marL="3251092" indent="-258124" algn="l" defTabSz="1040415" rtl="0" fontAlgn="base">
        <a:spcBef>
          <a:spcPct val="20000"/>
        </a:spcBef>
        <a:spcAft>
          <a:spcPct val="0"/>
        </a:spcAft>
        <a:buChar char="»"/>
        <a:defRPr sz="2300">
          <a:solidFill>
            <a:schemeClr val="tx1"/>
          </a:solidFill>
          <a:latin typeface="+mn-lt"/>
          <a:cs typeface="+mn-cs"/>
        </a:defRPr>
      </a:lvl7pPr>
      <a:lvl8pPr marL="3707164" indent="-258124" algn="l" defTabSz="1040415" rtl="0" fontAlgn="base">
        <a:spcBef>
          <a:spcPct val="20000"/>
        </a:spcBef>
        <a:spcAft>
          <a:spcPct val="0"/>
        </a:spcAft>
        <a:buChar char="»"/>
        <a:defRPr sz="2300">
          <a:solidFill>
            <a:schemeClr val="tx1"/>
          </a:solidFill>
          <a:latin typeface="+mn-lt"/>
          <a:cs typeface="+mn-cs"/>
        </a:defRPr>
      </a:lvl8pPr>
      <a:lvl9pPr marL="4163241" indent="-258124" algn="l" defTabSz="1040415" rtl="0" fontAlgn="base">
        <a:spcBef>
          <a:spcPct val="20000"/>
        </a:spcBef>
        <a:spcAft>
          <a:spcPct val="0"/>
        </a:spcAft>
        <a:buChar char="»"/>
        <a:defRPr sz="2300">
          <a:solidFill>
            <a:schemeClr val="tx1"/>
          </a:solidFill>
          <a:latin typeface="+mn-lt"/>
          <a:cs typeface="+mn-cs"/>
        </a:defRPr>
      </a:lvl9pPr>
    </p:bodyStyle>
    <p:otherStyle>
      <a:defPPr>
        <a:defRPr lang="en-US"/>
      </a:defPPr>
      <a:lvl1pPr marL="0" algn="l" defTabSz="912135" rtl="0" eaLnBrk="1" latinLnBrk="0" hangingPunct="1">
        <a:defRPr sz="1800" kern="1200">
          <a:solidFill>
            <a:schemeClr val="tx1"/>
          </a:solidFill>
          <a:latin typeface="+mn-lt"/>
          <a:ea typeface="+mn-ea"/>
          <a:cs typeface="+mn-cs"/>
        </a:defRPr>
      </a:lvl1pPr>
      <a:lvl2pPr marL="456069" algn="l" defTabSz="912135" rtl="0" eaLnBrk="1" latinLnBrk="0" hangingPunct="1">
        <a:defRPr sz="1800" kern="1200">
          <a:solidFill>
            <a:schemeClr val="tx1"/>
          </a:solidFill>
          <a:latin typeface="+mn-lt"/>
          <a:ea typeface="+mn-ea"/>
          <a:cs typeface="+mn-cs"/>
        </a:defRPr>
      </a:lvl2pPr>
      <a:lvl3pPr marL="912135" algn="l" defTabSz="912135" rtl="0" eaLnBrk="1" latinLnBrk="0" hangingPunct="1">
        <a:defRPr sz="1800" kern="1200">
          <a:solidFill>
            <a:schemeClr val="tx1"/>
          </a:solidFill>
          <a:latin typeface="+mn-lt"/>
          <a:ea typeface="+mn-ea"/>
          <a:cs typeface="+mn-cs"/>
        </a:defRPr>
      </a:lvl3pPr>
      <a:lvl4pPr marL="1368215" algn="l" defTabSz="912135" rtl="0" eaLnBrk="1" latinLnBrk="0" hangingPunct="1">
        <a:defRPr sz="1800" kern="1200">
          <a:solidFill>
            <a:schemeClr val="tx1"/>
          </a:solidFill>
          <a:latin typeface="+mn-lt"/>
          <a:ea typeface="+mn-ea"/>
          <a:cs typeface="+mn-cs"/>
        </a:defRPr>
      </a:lvl4pPr>
      <a:lvl5pPr marL="1824286" algn="l" defTabSz="912135" rtl="0" eaLnBrk="1" latinLnBrk="0" hangingPunct="1">
        <a:defRPr sz="1800" kern="1200">
          <a:solidFill>
            <a:schemeClr val="tx1"/>
          </a:solidFill>
          <a:latin typeface="+mn-lt"/>
          <a:ea typeface="+mn-ea"/>
          <a:cs typeface="+mn-cs"/>
        </a:defRPr>
      </a:lvl5pPr>
      <a:lvl6pPr marL="2280360" algn="l" defTabSz="912135" rtl="0" eaLnBrk="1" latinLnBrk="0" hangingPunct="1">
        <a:defRPr sz="1800" kern="1200">
          <a:solidFill>
            <a:schemeClr val="tx1"/>
          </a:solidFill>
          <a:latin typeface="+mn-lt"/>
          <a:ea typeface="+mn-ea"/>
          <a:cs typeface="+mn-cs"/>
        </a:defRPr>
      </a:lvl6pPr>
      <a:lvl7pPr marL="2736432" algn="l" defTabSz="912135" rtl="0" eaLnBrk="1" latinLnBrk="0" hangingPunct="1">
        <a:defRPr sz="1800" kern="1200">
          <a:solidFill>
            <a:schemeClr val="tx1"/>
          </a:solidFill>
          <a:latin typeface="+mn-lt"/>
          <a:ea typeface="+mn-ea"/>
          <a:cs typeface="+mn-cs"/>
        </a:defRPr>
      </a:lvl7pPr>
      <a:lvl8pPr marL="3192503" algn="l" defTabSz="912135" rtl="0" eaLnBrk="1" latinLnBrk="0" hangingPunct="1">
        <a:defRPr sz="1800" kern="1200">
          <a:solidFill>
            <a:schemeClr val="tx1"/>
          </a:solidFill>
          <a:latin typeface="+mn-lt"/>
          <a:ea typeface="+mn-ea"/>
          <a:cs typeface="+mn-cs"/>
        </a:defRPr>
      </a:lvl8pPr>
      <a:lvl9pPr marL="3648575" algn="l" defTabSz="91213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image" Target="../media/image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 Id="rId3" Type="http://schemas.openxmlformats.org/officeDocument/2006/relationships/image" Target="../media/image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 Id="rId3" Type="http://schemas.openxmlformats.org/officeDocument/2006/relationships/image" Target="../media/image1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16.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1.wdp"/><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image" Target="../media/image7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 Id="rId3" Type="http://schemas.openxmlformats.org/officeDocument/2006/relationships/image" Target="../media/image9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hyperlink" Target="http://archtech.gr/varoudis/depthmapX/?dir=depthmapXnet" TargetMode="External"/><Relationship Id="rId4" Type="http://schemas.openxmlformats.org/officeDocument/2006/relationships/hyperlink" Target="https://github.com/SpaceGroupUCL/qgisSpaceSyntaxToolkit/wiki/Installation" TargetMode="External"/><Relationship Id="rId1" Type="http://schemas.openxmlformats.org/officeDocument/2006/relationships/slideLayout" Target="../slideLayouts/slideLayout2.xml"/><Relationship Id="rId2" Type="http://schemas.openxmlformats.org/officeDocument/2006/relationships/hyperlink" Target="http://qgis.org/en/site/forusers/download.htm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 Id="rId3" Type="http://schemas.openxmlformats.org/officeDocument/2006/relationships/image" Target="../media/image10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 Id="rId3" Type="http://schemas.openxmlformats.org/officeDocument/2006/relationships/image" Target="../media/image10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10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 Id="rId3" Type="http://schemas.openxmlformats.org/officeDocument/2006/relationships/image" Target="../media/image11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 Id="rId3" Type="http://schemas.openxmlformats.org/officeDocument/2006/relationships/image" Target="../media/image11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1153" y="2037510"/>
            <a:ext cx="9955114" cy="830997"/>
          </a:xfrm>
          <a:prstGeom prst="rect">
            <a:avLst/>
          </a:prstGeom>
          <a:noFill/>
          <a:effectLst/>
        </p:spPr>
        <p:txBody>
          <a:bodyPr wrap="square" rtlCol="0">
            <a:spAutoFit/>
          </a:bodyPr>
          <a:lstStyle/>
          <a:p>
            <a:pPr algn="ctr"/>
            <a:r>
              <a:rPr lang="en-US" sz="2400" cap="small" dirty="0">
                <a:latin typeface="Garamond" panose="02020404030301010803" pitchFamily="18" charset="0"/>
                <a:ea typeface="Verdana" panose="020B0604030504040204" pitchFamily="34" charset="0"/>
                <a:cs typeface="Gill Sans"/>
              </a:rPr>
              <a:t>Space Syntax Toolkit for QGIS</a:t>
            </a:r>
            <a:br>
              <a:rPr lang="en-US" sz="2400" cap="small" dirty="0">
                <a:latin typeface="Garamond" panose="02020404030301010803" pitchFamily="18" charset="0"/>
                <a:ea typeface="Verdana" panose="020B0604030504040204" pitchFamily="34" charset="0"/>
                <a:cs typeface="Gill Sans"/>
              </a:rPr>
            </a:br>
            <a:r>
              <a:rPr lang="en-US" sz="2400" cap="small" dirty="0">
                <a:latin typeface="Garamond" panose="02020404030301010803" pitchFamily="18" charset="0"/>
                <a:ea typeface="Verdana" panose="020B0604030504040204" pitchFamily="34" charset="0"/>
                <a:cs typeface="Gill Sans"/>
              </a:rPr>
              <a:t>Introduction and recent developments</a:t>
            </a:r>
            <a:endParaRPr lang="en-US" sz="2400" dirty="0">
              <a:solidFill>
                <a:schemeClr val="bg1"/>
              </a:solidFill>
              <a:latin typeface="Garamond" panose="02020404030301010803" pitchFamily="18" charset="0"/>
              <a:cs typeface="Century Gothic"/>
            </a:endParaRPr>
          </a:p>
        </p:txBody>
      </p:sp>
      <p:sp>
        <p:nvSpPr>
          <p:cNvPr id="2" name="Subtitle 1"/>
          <p:cNvSpPr txBox="1">
            <a:spLocks/>
          </p:cNvSpPr>
          <p:nvPr/>
        </p:nvSpPr>
        <p:spPr bwMode="auto">
          <a:xfrm>
            <a:off x="391153" y="3432089"/>
            <a:ext cx="9955114" cy="371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20000"/>
              </a:spcBef>
              <a:buFont typeface="Arial" charset="0"/>
              <a:buNone/>
            </a:pPr>
            <a:r>
              <a:rPr lang="en-US" sz="1400" dirty="0">
                <a:latin typeface="Gill Sans"/>
                <a:cs typeface="Gill Sans"/>
              </a:rPr>
              <a:t>Jorge </a:t>
            </a:r>
            <a:r>
              <a:rPr lang="en-US" sz="1400" dirty="0" smtClean="0">
                <a:latin typeface="Gill Sans"/>
                <a:cs typeface="Gill Sans"/>
              </a:rPr>
              <a:t>Gil</a:t>
            </a:r>
          </a:p>
          <a:p>
            <a:pPr algn="ctr" eaLnBrk="1" hangingPunct="1">
              <a:spcBef>
                <a:spcPct val="20000"/>
              </a:spcBef>
            </a:pPr>
            <a:r>
              <a:rPr lang="en-US" sz="1400" dirty="0">
                <a:latin typeface="Gill Sans"/>
                <a:cs typeface="Gill Sans"/>
              </a:rPr>
              <a:t>Stephen </a:t>
            </a:r>
            <a:r>
              <a:rPr lang="en-US" sz="1400" dirty="0" smtClean="0">
                <a:latin typeface="Gill Sans"/>
                <a:cs typeface="Gill Sans"/>
              </a:rPr>
              <a:t>Law</a:t>
            </a:r>
            <a:endParaRPr lang="en-US" sz="1400" dirty="0">
              <a:latin typeface="Gill Sans"/>
              <a:cs typeface="Gill Sans"/>
            </a:endParaRPr>
          </a:p>
          <a:p>
            <a:pPr algn="ctr" eaLnBrk="1" hangingPunct="1">
              <a:spcBef>
                <a:spcPct val="20000"/>
              </a:spcBef>
            </a:pPr>
            <a:r>
              <a:rPr lang="en-US" sz="1400" dirty="0" err="1">
                <a:latin typeface="Gill Sans"/>
                <a:cs typeface="Gill Sans"/>
              </a:rPr>
              <a:t>Ioanna</a:t>
            </a:r>
            <a:r>
              <a:rPr lang="en-US" sz="1400" dirty="0">
                <a:latin typeface="Gill Sans"/>
                <a:cs typeface="Gill Sans"/>
              </a:rPr>
              <a:t> </a:t>
            </a:r>
            <a:r>
              <a:rPr lang="en-US" sz="1400" dirty="0" err="1">
                <a:latin typeface="Gill Sans"/>
                <a:cs typeface="Gill Sans"/>
              </a:rPr>
              <a:t>Kolovou</a:t>
            </a:r>
            <a:endParaRPr lang="en-US" sz="1400" dirty="0">
              <a:latin typeface="Gill Sans"/>
              <a:cs typeface="Gill Sans"/>
            </a:endParaRPr>
          </a:p>
          <a:p>
            <a:pPr algn="ctr" eaLnBrk="1" hangingPunct="1">
              <a:spcBef>
                <a:spcPct val="20000"/>
              </a:spcBef>
              <a:buFont typeface="Arial" charset="0"/>
              <a:buNone/>
            </a:pPr>
            <a:r>
              <a:rPr lang="en-US" sz="1400" dirty="0" err="1">
                <a:latin typeface="Gill Sans"/>
                <a:cs typeface="Gill Sans"/>
              </a:rPr>
              <a:t>Abhimanyu</a:t>
            </a:r>
            <a:r>
              <a:rPr lang="en-US" sz="1400" dirty="0">
                <a:latin typeface="Gill Sans"/>
                <a:cs typeface="Gill Sans"/>
              </a:rPr>
              <a:t> Acharya</a:t>
            </a:r>
          </a:p>
          <a:p>
            <a:pPr algn="ctr" eaLnBrk="1" hangingPunct="1">
              <a:spcBef>
                <a:spcPct val="20000"/>
              </a:spcBef>
              <a:buFont typeface="Arial" charset="0"/>
              <a:buNone/>
            </a:pPr>
            <a:endParaRPr lang="en-US" sz="1400" b="1" dirty="0" smtClean="0">
              <a:latin typeface="Gill Sans"/>
              <a:cs typeface="Century Gothic"/>
            </a:endParaRPr>
          </a:p>
          <a:p>
            <a:pPr algn="ctr" eaLnBrk="1" hangingPunct="1">
              <a:spcBef>
                <a:spcPct val="20000"/>
              </a:spcBef>
              <a:buFont typeface="Arial" charset="0"/>
              <a:buNone/>
            </a:pPr>
            <a:endParaRPr lang="en-US" sz="1400" b="1" dirty="0">
              <a:latin typeface="Gill Sans"/>
              <a:cs typeface="Century Gothic"/>
            </a:endParaRPr>
          </a:p>
          <a:p>
            <a:pPr algn="ctr" eaLnBrk="1" hangingPunct="1">
              <a:spcBef>
                <a:spcPct val="20000"/>
              </a:spcBef>
              <a:buFont typeface="Arial" charset="0"/>
              <a:buNone/>
              <a:defRPr/>
            </a:pPr>
            <a:r>
              <a:rPr lang="en-US" sz="1400" dirty="0">
                <a:latin typeface="Gill Sans"/>
                <a:cs typeface="Gill Sans"/>
              </a:rPr>
              <a:t>Space Syntax Laboratory - UCL</a:t>
            </a:r>
            <a:endParaRPr lang="en-US" sz="1200" dirty="0">
              <a:solidFill>
                <a:schemeClr val="bg1">
                  <a:lumMod val="50000"/>
                </a:schemeClr>
              </a:solidFill>
              <a:latin typeface="Century Gothic"/>
              <a:cs typeface="Century Gothic"/>
            </a:endParaRPr>
          </a:p>
          <a:p>
            <a:pPr algn="ctr" eaLnBrk="1" hangingPunct="1">
              <a:spcBef>
                <a:spcPct val="20000"/>
              </a:spcBef>
              <a:buFont typeface="Arial" charset="0"/>
              <a:buNone/>
              <a:defRPr/>
            </a:pPr>
            <a:r>
              <a:rPr lang="en-US" sz="1400" dirty="0">
                <a:latin typeface="Gill Sans"/>
                <a:cs typeface="Gill Sans"/>
              </a:rPr>
              <a:t>Space Syntax </a:t>
            </a:r>
            <a:r>
              <a:rPr lang="en-US" sz="1400" dirty="0" smtClean="0">
                <a:latin typeface="Gill Sans"/>
                <a:cs typeface="Gill Sans"/>
              </a:rPr>
              <a:t>Limited</a:t>
            </a: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r>
              <a:rPr lang="en-US" sz="1400" dirty="0">
                <a:solidFill>
                  <a:schemeClr val="bg1">
                    <a:lumMod val="50000"/>
                  </a:schemeClr>
                </a:solidFill>
                <a:latin typeface="Gill Sans"/>
                <a:cs typeface="Gill Sans"/>
              </a:rPr>
              <a:t>11</a:t>
            </a:r>
            <a:r>
              <a:rPr lang="en-US" sz="1400" baseline="30000" dirty="0">
                <a:solidFill>
                  <a:schemeClr val="bg1">
                    <a:lumMod val="50000"/>
                  </a:schemeClr>
                </a:solidFill>
                <a:latin typeface="Gill Sans"/>
                <a:cs typeface="Gill Sans"/>
              </a:rPr>
              <a:t>th</a:t>
            </a:r>
            <a:r>
              <a:rPr lang="en-US" sz="1400" dirty="0">
                <a:solidFill>
                  <a:schemeClr val="bg1">
                    <a:lumMod val="50000"/>
                  </a:schemeClr>
                </a:solidFill>
                <a:latin typeface="Gill Sans"/>
                <a:cs typeface="Gill Sans"/>
              </a:rPr>
              <a:t> International Space Syntax Symposium</a:t>
            </a:r>
          </a:p>
          <a:p>
            <a:pPr algn="ctr" eaLnBrk="1" hangingPunct="1">
              <a:spcBef>
                <a:spcPct val="20000"/>
              </a:spcBef>
              <a:buFont typeface="Arial" charset="0"/>
              <a:buNone/>
              <a:defRPr/>
            </a:pPr>
            <a:r>
              <a:rPr lang="en-US" sz="1400" dirty="0" err="1">
                <a:solidFill>
                  <a:schemeClr val="bg1">
                    <a:lumMod val="50000"/>
                  </a:schemeClr>
                </a:solidFill>
                <a:latin typeface="Gill Sans"/>
                <a:cs typeface="Gill Sans"/>
              </a:rPr>
              <a:t>Fundação</a:t>
            </a:r>
            <a:r>
              <a:rPr lang="en-US" sz="1400" dirty="0">
                <a:solidFill>
                  <a:schemeClr val="bg1">
                    <a:lumMod val="50000"/>
                  </a:schemeClr>
                </a:solidFill>
                <a:latin typeface="Gill Sans"/>
                <a:cs typeface="Gill Sans"/>
              </a:rPr>
              <a:t> </a:t>
            </a:r>
            <a:r>
              <a:rPr lang="en-US" sz="1400" dirty="0" err="1">
                <a:solidFill>
                  <a:schemeClr val="bg1">
                    <a:lumMod val="50000"/>
                  </a:schemeClr>
                </a:solidFill>
                <a:latin typeface="Gill Sans"/>
                <a:cs typeface="Gill Sans"/>
              </a:rPr>
              <a:t>Calouste</a:t>
            </a:r>
            <a:r>
              <a:rPr lang="en-US" sz="1400" dirty="0">
                <a:solidFill>
                  <a:schemeClr val="bg1">
                    <a:lumMod val="50000"/>
                  </a:schemeClr>
                </a:solidFill>
                <a:latin typeface="Gill Sans"/>
                <a:cs typeface="Gill Sans"/>
              </a:rPr>
              <a:t> </a:t>
            </a:r>
            <a:r>
              <a:rPr lang="en-US" sz="1400" dirty="0" err="1">
                <a:solidFill>
                  <a:schemeClr val="bg1">
                    <a:lumMod val="50000"/>
                  </a:schemeClr>
                </a:solidFill>
                <a:latin typeface="Gill Sans"/>
                <a:cs typeface="Gill Sans"/>
              </a:rPr>
              <a:t>Gulbenkian</a:t>
            </a:r>
            <a:r>
              <a:rPr lang="en-US" sz="1400" dirty="0">
                <a:solidFill>
                  <a:schemeClr val="bg1">
                    <a:lumMod val="50000"/>
                  </a:schemeClr>
                </a:solidFill>
                <a:latin typeface="Gill Sans"/>
                <a:cs typeface="Gill Sans"/>
              </a:rPr>
              <a:t>, Lisbon</a:t>
            </a:r>
          </a:p>
          <a:p>
            <a:pPr algn="ctr" eaLnBrk="1" hangingPunct="1">
              <a:spcBef>
                <a:spcPct val="20000"/>
              </a:spcBef>
              <a:buFont typeface="Arial" charset="0"/>
              <a:buNone/>
              <a:defRPr/>
            </a:pPr>
            <a:r>
              <a:rPr lang="en-US" sz="1400" dirty="0">
                <a:solidFill>
                  <a:schemeClr val="bg1">
                    <a:lumMod val="50000"/>
                  </a:schemeClr>
                </a:solidFill>
                <a:latin typeface="Gill Sans"/>
                <a:cs typeface="Gill Sans"/>
              </a:rPr>
              <a:t>3</a:t>
            </a:r>
            <a:r>
              <a:rPr lang="en-US" sz="1400" baseline="30000" dirty="0">
                <a:solidFill>
                  <a:schemeClr val="bg1">
                    <a:lumMod val="50000"/>
                  </a:schemeClr>
                </a:solidFill>
                <a:latin typeface="Gill Sans"/>
                <a:cs typeface="Gill Sans"/>
              </a:rPr>
              <a:t>rd</a:t>
            </a:r>
            <a:r>
              <a:rPr lang="en-US" sz="1400" dirty="0">
                <a:solidFill>
                  <a:schemeClr val="bg1">
                    <a:lumMod val="50000"/>
                  </a:schemeClr>
                </a:solidFill>
                <a:latin typeface="Gill Sans"/>
                <a:cs typeface="Gill Sans"/>
              </a:rPr>
              <a:t> July 2017</a:t>
            </a:r>
          </a:p>
          <a:p>
            <a:pPr algn="ctr" eaLnBrk="1" hangingPunct="1">
              <a:spcBef>
                <a:spcPct val="20000"/>
              </a:spcBef>
              <a:buFont typeface="Arial" charset="0"/>
              <a:buNone/>
            </a:pPr>
            <a:endParaRPr lang="en-US" sz="1400" b="1" dirty="0">
              <a:latin typeface="Arial" charset="0"/>
              <a:cs typeface="Arial" charset="0"/>
            </a:endParaRPr>
          </a:p>
        </p:txBody>
      </p:sp>
      <p:pic>
        <p:nvPicPr>
          <p:cNvPr id="7" name="Picture 6" descr="esst_logo_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586" y="653386"/>
            <a:ext cx="812800" cy="812800"/>
          </a:xfrm>
          <a:prstGeom prst="rect">
            <a:avLst/>
          </a:prstGeom>
        </p:spPr>
      </p:pic>
    </p:spTree>
    <p:extLst>
      <p:ext uri="{BB962C8B-B14F-4D97-AF65-F5344CB8AC3E}">
        <p14:creationId xmlns:p14="http://schemas.microsoft.com/office/powerpoint/2010/main" val="2017938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982868"/>
          </a:xfrm>
          <a:prstGeom prst="rect">
            <a:avLst/>
          </a:prstGeom>
          <a:noFill/>
        </p:spPr>
        <p:txBody>
          <a:bodyPr wrap="square" rtlCol="0">
            <a:spAutoFit/>
          </a:bodyPr>
          <a:lstStyle/>
          <a:p>
            <a:pPr>
              <a:lnSpc>
                <a:spcPct val="150000"/>
              </a:lnSpc>
            </a:pPr>
            <a:r>
              <a:rPr lang="en-GB" sz="1400" b="1" dirty="0" smtClean="0">
                <a:latin typeface="Gill Sans"/>
                <a:cs typeface="Gill Sans"/>
              </a:rPr>
              <a:t>Relevant space syntax concepts</a:t>
            </a:r>
          </a:p>
          <a:p>
            <a:pPr>
              <a:lnSpc>
                <a:spcPct val="150000"/>
              </a:lnSpc>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Representing space: axial maps and unlinks</a:t>
            </a: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Topology of space: graphs and centrality analysis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Segment maps and angular centrality analysis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Radius and distances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sp>
        <p:nvSpPr>
          <p:cNvPr id="5" name="Oval 4"/>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24619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367041"/>
          </a:xfrm>
          <a:prstGeom prst="rect">
            <a:avLst/>
          </a:prstGeom>
          <a:noFill/>
        </p:spPr>
        <p:txBody>
          <a:bodyPr wrap="square" rtlCol="0">
            <a:spAutoFit/>
          </a:bodyPr>
          <a:lstStyle/>
          <a:p>
            <a:pPr>
              <a:lnSpc>
                <a:spcPct val="150000"/>
              </a:lnSpc>
            </a:pPr>
            <a:r>
              <a:rPr lang="en-GB" sz="1400" b="1" dirty="0">
                <a:latin typeface="Gill Sans"/>
                <a:cs typeface="Gill Sans"/>
              </a:rPr>
              <a:t>Representing space: axial maps and </a:t>
            </a:r>
            <a:r>
              <a:rPr lang="en-GB" sz="1400" b="1" dirty="0" smtClean="0">
                <a:latin typeface="Gill Sans"/>
                <a:cs typeface="Gill Sans"/>
              </a:rPr>
              <a:t>unlinks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axial map is a linear representation of space, with the fewest longest set of straight lines that covers all spaces.</a:t>
            </a:r>
            <a:endParaRPr lang="en-GB" sz="1400" dirty="0" smtClean="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pic>
        <p:nvPicPr>
          <p:cNvPr id="5" name="Picture 4"/>
          <p:cNvPicPr>
            <a:picLocks noChangeAspect="1"/>
          </p:cNvPicPr>
          <p:nvPr/>
        </p:nvPicPr>
        <p:blipFill>
          <a:blip r:embed="rId2"/>
          <a:stretch>
            <a:fillRect/>
          </a:stretch>
        </p:blipFill>
        <p:spPr>
          <a:xfrm>
            <a:off x="1206500" y="2607750"/>
            <a:ext cx="4102100" cy="2667000"/>
          </a:xfrm>
          <a:prstGeom prst="rect">
            <a:avLst/>
          </a:prstGeom>
        </p:spPr>
      </p:pic>
      <p:pic>
        <p:nvPicPr>
          <p:cNvPr id="7" name="Picture 6"/>
          <p:cNvPicPr>
            <a:picLocks noChangeAspect="1"/>
          </p:cNvPicPr>
          <p:nvPr/>
        </p:nvPicPr>
        <p:blipFill>
          <a:blip r:embed="rId3"/>
          <a:stretch>
            <a:fillRect/>
          </a:stretch>
        </p:blipFill>
        <p:spPr>
          <a:xfrm>
            <a:off x="5600700" y="2404550"/>
            <a:ext cx="4470400" cy="3073400"/>
          </a:xfrm>
          <a:prstGeom prst="rect">
            <a:avLst/>
          </a:prstGeom>
        </p:spPr>
      </p:pic>
      <p:sp>
        <p:nvSpPr>
          <p:cNvPr id="11" name="TextBox 10"/>
          <p:cNvSpPr txBox="1"/>
          <p:nvPr/>
        </p:nvSpPr>
        <p:spPr>
          <a:xfrm>
            <a:off x="897468" y="6502862"/>
            <a:ext cx="8940800" cy="307777"/>
          </a:xfrm>
          <a:prstGeom prst="rect">
            <a:avLst/>
          </a:prstGeom>
          <a:noFill/>
        </p:spPr>
        <p:txBody>
          <a:bodyPr wrap="square" rtlCol="0">
            <a:spAutoFit/>
          </a:bodyPr>
          <a:lstStyle/>
          <a:p>
            <a:r>
              <a:rPr lang="en-US" sz="1400" dirty="0" smtClean="0"/>
              <a:t>Source</a:t>
            </a:r>
            <a:r>
              <a:rPr lang="en-US" sz="1400" dirty="0"/>
              <a:t>: Hillier, B., Hanson, J., 1984. The Social Logic of Space. Cambridge University Press, Cambridge, </a:t>
            </a:r>
            <a:r>
              <a:rPr lang="en-US" sz="1400" dirty="0" smtClean="0"/>
              <a:t>UK</a:t>
            </a:r>
            <a:endParaRPr lang="en-US" sz="1400" dirty="0"/>
          </a:p>
        </p:txBody>
      </p:sp>
      <p:sp>
        <p:nvSpPr>
          <p:cNvPr id="12" name="Oval 11"/>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879824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367041"/>
          </a:xfrm>
          <a:prstGeom prst="rect">
            <a:avLst/>
          </a:prstGeom>
          <a:noFill/>
        </p:spPr>
        <p:txBody>
          <a:bodyPr wrap="square" rtlCol="0">
            <a:spAutoFit/>
          </a:bodyPr>
          <a:lstStyle/>
          <a:p>
            <a:pPr>
              <a:lnSpc>
                <a:spcPct val="150000"/>
              </a:lnSpc>
            </a:pPr>
            <a:r>
              <a:rPr lang="en-GB" sz="1400" b="1" dirty="0">
                <a:latin typeface="Gill Sans"/>
                <a:cs typeface="Gill Sans"/>
              </a:rPr>
              <a:t>Representing space: axial maps and </a:t>
            </a:r>
            <a:r>
              <a:rPr lang="en-GB" sz="1400" b="1" dirty="0" smtClean="0">
                <a:latin typeface="Gill Sans"/>
                <a:cs typeface="Gill Sans"/>
              </a:rPr>
              <a:t>unlinks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axial map is a linear representation of space, with the fewest longest set of straight lines that covers all spaces.</a:t>
            </a:r>
            <a:endParaRPr lang="en-GB" sz="1400" dirty="0" smtClean="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pic>
        <p:nvPicPr>
          <p:cNvPr id="5" name="Picture 4"/>
          <p:cNvPicPr>
            <a:picLocks noChangeAspect="1"/>
          </p:cNvPicPr>
          <p:nvPr/>
        </p:nvPicPr>
        <p:blipFill>
          <a:blip r:embed="rId2"/>
          <a:stretch>
            <a:fillRect/>
          </a:stretch>
        </p:blipFill>
        <p:spPr>
          <a:xfrm>
            <a:off x="1206500" y="2607750"/>
            <a:ext cx="4102100" cy="2667000"/>
          </a:xfrm>
          <a:prstGeom prst="rect">
            <a:avLst/>
          </a:prstGeom>
        </p:spPr>
      </p:pic>
      <p:pic>
        <p:nvPicPr>
          <p:cNvPr id="7" name="Picture 6"/>
          <p:cNvPicPr>
            <a:picLocks noChangeAspect="1"/>
          </p:cNvPicPr>
          <p:nvPr/>
        </p:nvPicPr>
        <p:blipFill>
          <a:blip r:embed="rId3"/>
          <a:stretch>
            <a:fillRect/>
          </a:stretch>
        </p:blipFill>
        <p:spPr>
          <a:xfrm>
            <a:off x="5600700" y="2404550"/>
            <a:ext cx="4470400" cy="3073400"/>
          </a:xfrm>
          <a:prstGeom prst="rect">
            <a:avLst/>
          </a:prstGeom>
        </p:spPr>
      </p:pic>
      <p:sp>
        <p:nvSpPr>
          <p:cNvPr id="9" name="TextBox 8"/>
          <p:cNvSpPr txBox="1"/>
          <p:nvPr/>
        </p:nvSpPr>
        <p:spPr>
          <a:xfrm>
            <a:off x="5345114" y="5146456"/>
            <a:ext cx="5280904" cy="720710"/>
          </a:xfrm>
          <a:prstGeom prst="rect">
            <a:avLst/>
          </a:prstGeom>
          <a:noFill/>
        </p:spPr>
        <p:txBody>
          <a:bodyPr wrap="square" rtlCol="0">
            <a:spAutoFit/>
          </a:bodyPr>
          <a:lstStyle/>
          <a:p>
            <a:pPr>
              <a:lnSpc>
                <a:spcPct val="150000"/>
              </a:lnSpc>
            </a:pPr>
            <a:r>
              <a:rPr lang="en-GB" sz="1400" dirty="0" smtClean="0">
                <a:latin typeface="Gill Sans"/>
                <a:cs typeface="Gill Sans"/>
              </a:rPr>
              <a:t>Unlinks are features that mark a location where the intersection between two axial lines does not allow a change of direction.</a:t>
            </a:r>
            <a:endParaRPr lang="en-GB" sz="1400" dirty="0" smtClean="0">
              <a:latin typeface="Gill Sans"/>
              <a:cs typeface="Gill Sans"/>
            </a:endParaRPr>
          </a:p>
        </p:txBody>
      </p:sp>
      <p:sp>
        <p:nvSpPr>
          <p:cNvPr id="10" name="Oval 9"/>
          <p:cNvSpPr/>
          <p:nvPr/>
        </p:nvSpPr>
        <p:spPr bwMode="auto">
          <a:xfrm>
            <a:off x="6965950" y="3865248"/>
            <a:ext cx="101607" cy="101607"/>
          </a:xfrm>
          <a:prstGeom prst="ellipse">
            <a:avLst/>
          </a:prstGeom>
          <a:solidFill>
            <a:schemeClr val="accent1">
              <a:alpha val="4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
        <p:nvSpPr>
          <p:cNvPr id="11" name="TextBox 10"/>
          <p:cNvSpPr txBox="1"/>
          <p:nvPr/>
        </p:nvSpPr>
        <p:spPr>
          <a:xfrm>
            <a:off x="897468" y="6502862"/>
            <a:ext cx="8940800" cy="307777"/>
          </a:xfrm>
          <a:prstGeom prst="rect">
            <a:avLst/>
          </a:prstGeom>
          <a:noFill/>
        </p:spPr>
        <p:txBody>
          <a:bodyPr wrap="square" rtlCol="0">
            <a:spAutoFit/>
          </a:bodyPr>
          <a:lstStyle/>
          <a:p>
            <a:r>
              <a:rPr lang="en-US" sz="1400" dirty="0" smtClean="0"/>
              <a:t>Source</a:t>
            </a:r>
            <a:r>
              <a:rPr lang="en-US" sz="1400" dirty="0"/>
              <a:t>: Hillier, B., Hanson, J., 1984. The Social Logic of Space. Cambridge University Press, Cambridge, </a:t>
            </a:r>
            <a:r>
              <a:rPr lang="en-US" sz="1400" dirty="0" smtClean="0"/>
              <a:t>UK</a:t>
            </a:r>
            <a:endParaRPr lang="en-US" sz="1400" dirty="0"/>
          </a:p>
        </p:txBody>
      </p:sp>
      <p:sp>
        <p:nvSpPr>
          <p:cNvPr id="12" name="Oval 11"/>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54217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336537"/>
          </a:xfrm>
          <a:prstGeom prst="rect">
            <a:avLst/>
          </a:prstGeom>
          <a:noFill/>
        </p:spPr>
        <p:txBody>
          <a:bodyPr wrap="square" rtlCol="0">
            <a:spAutoFit/>
          </a:bodyPr>
          <a:lstStyle/>
          <a:p>
            <a:pPr>
              <a:lnSpc>
                <a:spcPct val="150000"/>
              </a:lnSpc>
            </a:pPr>
            <a:r>
              <a:rPr lang="en-GB" sz="1400" b="1" dirty="0">
                <a:latin typeface="Gill Sans"/>
                <a:cs typeface="Gill Sans"/>
              </a:rPr>
              <a:t>Topology of space: graphs and centrality </a:t>
            </a:r>
            <a:r>
              <a:rPr lang="en-GB" sz="1400" b="1" dirty="0" smtClean="0">
                <a:latin typeface="Gill Sans"/>
                <a:cs typeface="Gill Sans"/>
              </a:rPr>
              <a:t>analysis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Axial maps are translated into mathematical graphs where every line represents a node, and every intersection between lines represents an edge, or link.</a:t>
            </a:r>
          </a:p>
          <a:p>
            <a:pPr>
              <a:lnSpc>
                <a:spcPct val="150000"/>
              </a:lnSpc>
            </a:pPr>
            <a:r>
              <a:rPr lang="en-GB" sz="1400" dirty="0" smtClean="0">
                <a:latin typeface="Gill Sans"/>
                <a:cs typeface="Gill Sans"/>
              </a:rPr>
              <a:t>Where there is an unlink, no edge is created, because there is no intersection.</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pic>
        <p:nvPicPr>
          <p:cNvPr id="6" name="Picture 5"/>
          <p:cNvPicPr>
            <a:picLocks noChangeAspect="1"/>
          </p:cNvPicPr>
          <p:nvPr/>
        </p:nvPicPr>
        <p:blipFill rotWithShape="1">
          <a:blip r:embed="rId2"/>
          <a:srcRect l="7371" t="4495" r="10309"/>
          <a:stretch/>
        </p:blipFill>
        <p:spPr>
          <a:xfrm>
            <a:off x="776752" y="3048213"/>
            <a:ext cx="9851517" cy="3522380"/>
          </a:xfrm>
          <a:prstGeom prst="rect">
            <a:avLst/>
          </a:prstGeom>
        </p:spPr>
      </p:pic>
      <p:sp>
        <p:nvSpPr>
          <p:cNvPr id="7" name="Oval 6"/>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711669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Topology of space: graphs and centrality </a:t>
            </a:r>
            <a:r>
              <a:rPr lang="en-GB" sz="1400" b="1" dirty="0" smtClean="0">
                <a:latin typeface="Gill Sans"/>
                <a:cs typeface="Gill Sans"/>
              </a:rPr>
              <a:t>analysis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pic>
        <p:nvPicPr>
          <p:cNvPr id="6" name="Picture 5"/>
          <p:cNvPicPr>
            <a:picLocks noChangeAspect="1"/>
          </p:cNvPicPr>
          <p:nvPr/>
        </p:nvPicPr>
        <p:blipFill>
          <a:blip r:embed="rId2"/>
          <a:stretch>
            <a:fillRect/>
          </a:stretch>
        </p:blipFill>
        <p:spPr>
          <a:xfrm>
            <a:off x="1079498" y="1456365"/>
            <a:ext cx="8557171" cy="2637202"/>
          </a:xfrm>
          <a:prstGeom prst="rect">
            <a:avLst/>
          </a:prstGeom>
        </p:spPr>
      </p:pic>
      <p:pic>
        <p:nvPicPr>
          <p:cNvPr id="7" name="Picture 6"/>
          <p:cNvPicPr>
            <a:picLocks noChangeAspect="1"/>
          </p:cNvPicPr>
          <p:nvPr/>
        </p:nvPicPr>
        <p:blipFill>
          <a:blip r:embed="rId3"/>
          <a:stretch>
            <a:fillRect/>
          </a:stretch>
        </p:blipFill>
        <p:spPr>
          <a:xfrm>
            <a:off x="1240367" y="5490798"/>
            <a:ext cx="8178800" cy="876300"/>
          </a:xfrm>
          <a:prstGeom prst="rect">
            <a:avLst/>
          </a:prstGeom>
        </p:spPr>
      </p:pic>
      <p:sp>
        <p:nvSpPr>
          <p:cNvPr id="8" name="TextBox 7"/>
          <p:cNvSpPr txBox="1"/>
          <p:nvPr/>
        </p:nvSpPr>
        <p:spPr>
          <a:xfrm>
            <a:off x="1083754" y="4352143"/>
            <a:ext cx="2440267" cy="954107"/>
          </a:xfrm>
          <a:prstGeom prst="rect">
            <a:avLst/>
          </a:prstGeom>
          <a:noFill/>
        </p:spPr>
        <p:txBody>
          <a:bodyPr wrap="none" rtlCol="0">
            <a:spAutoFit/>
          </a:bodyPr>
          <a:lstStyle/>
          <a:p>
            <a:pPr algn="ctr"/>
            <a:r>
              <a:rPr lang="en-US" sz="1400" dirty="0" smtClean="0"/>
              <a:t>Connectivity</a:t>
            </a:r>
          </a:p>
          <a:p>
            <a:pPr algn="ctr"/>
            <a:r>
              <a:rPr lang="en-US" sz="1400" dirty="0" smtClean="0"/>
              <a:t>(Degree centrality)</a:t>
            </a:r>
          </a:p>
          <a:p>
            <a:pPr algn="ctr"/>
            <a:endParaRPr lang="en-US" sz="1400" dirty="0" smtClean="0"/>
          </a:p>
          <a:p>
            <a:pPr algn="ctr"/>
            <a:r>
              <a:rPr lang="en-US" sz="1400" dirty="0" smtClean="0"/>
              <a:t>Number of connected nodes</a:t>
            </a:r>
            <a:endParaRPr lang="en-US" sz="1400" dirty="0"/>
          </a:p>
        </p:txBody>
      </p:sp>
      <p:sp>
        <p:nvSpPr>
          <p:cNvPr id="9" name="TextBox 8"/>
          <p:cNvSpPr txBox="1"/>
          <p:nvPr/>
        </p:nvSpPr>
        <p:spPr>
          <a:xfrm>
            <a:off x="3723124" y="4352143"/>
            <a:ext cx="2995970" cy="954107"/>
          </a:xfrm>
          <a:prstGeom prst="rect">
            <a:avLst/>
          </a:prstGeom>
          <a:noFill/>
        </p:spPr>
        <p:txBody>
          <a:bodyPr wrap="none" rtlCol="0">
            <a:spAutoFit/>
          </a:bodyPr>
          <a:lstStyle/>
          <a:p>
            <a:pPr algn="ctr"/>
            <a:r>
              <a:rPr lang="en-US" sz="1400" dirty="0" smtClean="0"/>
              <a:t>Mean Depth </a:t>
            </a:r>
            <a:r>
              <a:rPr lang="en-US" sz="1400" dirty="0" smtClean="0">
                <a:sym typeface="Wingdings"/>
              </a:rPr>
              <a:t> </a:t>
            </a:r>
            <a:r>
              <a:rPr lang="en-US" sz="1400" dirty="0" smtClean="0"/>
              <a:t>Integration</a:t>
            </a:r>
          </a:p>
          <a:p>
            <a:pPr algn="ctr"/>
            <a:r>
              <a:rPr lang="en-US" sz="1400" dirty="0" smtClean="0"/>
              <a:t>(Closeness centrality)</a:t>
            </a:r>
          </a:p>
          <a:p>
            <a:pPr algn="ctr"/>
            <a:endParaRPr lang="en-US" sz="1400" dirty="0"/>
          </a:p>
          <a:p>
            <a:pPr algn="ctr"/>
            <a:r>
              <a:rPr lang="en-US" sz="1400" dirty="0" smtClean="0"/>
              <a:t>Average distance to all other nodes</a:t>
            </a:r>
            <a:endParaRPr lang="en-US" sz="1400" dirty="0"/>
          </a:p>
        </p:txBody>
      </p:sp>
      <p:sp>
        <p:nvSpPr>
          <p:cNvPr id="10" name="TextBox 9"/>
          <p:cNvSpPr txBox="1"/>
          <p:nvPr/>
        </p:nvSpPr>
        <p:spPr>
          <a:xfrm>
            <a:off x="6828913" y="4352143"/>
            <a:ext cx="3138512" cy="1169551"/>
          </a:xfrm>
          <a:prstGeom prst="rect">
            <a:avLst/>
          </a:prstGeom>
          <a:noFill/>
        </p:spPr>
        <p:txBody>
          <a:bodyPr wrap="none" rtlCol="0">
            <a:spAutoFit/>
          </a:bodyPr>
          <a:lstStyle/>
          <a:p>
            <a:pPr algn="ctr"/>
            <a:r>
              <a:rPr lang="en-US" sz="1400" dirty="0" smtClean="0"/>
              <a:t>Choice</a:t>
            </a:r>
          </a:p>
          <a:p>
            <a:pPr algn="ctr"/>
            <a:r>
              <a:rPr lang="en-US" sz="1400" dirty="0" smtClean="0"/>
              <a:t>(Betweenness centrality)</a:t>
            </a:r>
          </a:p>
          <a:p>
            <a:pPr algn="ctr"/>
            <a:endParaRPr lang="en-US" sz="1400" dirty="0"/>
          </a:p>
          <a:p>
            <a:pPr algn="ctr"/>
            <a:r>
              <a:rPr lang="en-US" sz="1400" dirty="0" smtClean="0"/>
              <a:t>Number of times on the shortest path</a:t>
            </a:r>
          </a:p>
          <a:p>
            <a:pPr algn="ctr"/>
            <a:r>
              <a:rPr lang="en-US" sz="1400" dirty="0" smtClean="0"/>
              <a:t>Between pairs of nodes</a:t>
            </a:r>
            <a:endParaRPr lang="en-US" sz="1400" dirty="0"/>
          </a:p>
        </p:txBody>
      </p:sp>
      <p:sp>
        <p:nvSpPr>
          <p:cNvPr id="11" name="Oval 10"/>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272244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Topology of space: graphs and centrality </a:t>
            </a:r>
            <a:r>
              <a:rPr lang="en-GB" sz="1400" b="1" dirty="0" smtClean="0">
                <a:latin typeface="Gill Sans"/>
                <a:cs typeface="Gill Sans"/>
              </a:rPr>
              <a:t>analysis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pic>
        <p:nvPicPr>
          <p:cNvPr id="5" name="Picture 4"/>
          <p:cNvPicPr>
            <a:picLocks noChangeAspect="1"/>
          </p:cNvPicPr>
          <p:nvPr/>
        </p:nvPicPr>
        <p:blipFill>
          <a:blip r:embed="rId2"/>
          <a:stretch>
            <a:fillRect/>
          </a:stretch>
        </p:blipFill>
        <p:spPr>
          <a:xfrm>
            <a:off x="787037" y="1511210"/>
            <a:ext cx="9400363" cy="3789294"/>
          </a:xfrm>
          <a:prstGeom prst="rect">
            <a:avLst/>
          </a:prstGeom>
        </p:spPr>
      </p:pic>
      <p:sp>
        <p:nvSpPr>
          <p:cNvPr id="11" name="TextBox 10"/>
          <p:cNvSpPr txBox="1"/>
          <p:nvPr/>
        </p:nvSpPr>
        <p:spPr>
          <a:xfrm>
            <a:off x="897468" y="6265772"/>
            <a:ext cx="8940800" cy="523220"/>
          </a:xfrm>
          <a:prstGeom prst="rect">
            <a:avLst/>
          </a:prstGeom>
          <a:noFill/>
        </p:spPr>
        <p:txBody>
          <a:bodyPr wrap="square" rtlCol="0">
            <a:spAutoFit/>
          </a:bodyPr>
          <a:lstStyle/>
          <a:p>
            <a:r>
              <a:rPr lang="en-US" sz="1400" dirty="0" smtClean="0"/>
              <a:t>Source: Al</a:t>
            </a:r>
            <a:r>
              <a:rPr lang="en-US" sz="1400" dirty="0"/>
              <a:t>-</a:t>
            </a:r>
            <a:r>
              <a:rPr lang="en-US" sz="1400" dirty="0" err="1"/>
              <a:t>Sayed</a:t>
            </a:r>
            <a:r>
              <a:rPr lang="en-US" sz="1400" dirty="0"/>
              <a:t>, K., Turner, A., Hillier, B., Iida, S., Penn, A., 2015. Space Syntax methodology. Bartlett School of Architecture, UCL, London</a:t>
            </a:r>
            <a:r>
              <a:rPr lang="en-US" sz="1400" dirty="0" smtClean="0"/>
              <a:t>.</a:t>
            </a:r>
            <a:endParaRPr lang="en-US" sz="1400" dirty="0"/>
          </a:p>
        </p:txBody>
      </p:sp>
      <p:sp>
        <p:nvSpPr>
          <p:cNvPr id="12" name="Oval 11"/>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829618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690206"/>
          </a:xfrm>
          <a:prstGeom prst="rect">
            <a:avLst/>
          </a:prstGeom>
          <a:noFill/>
        </p:spPr>
        <p:txBody>
          <a:bodyPr wrap="square" rtlCol="0">
            <a:spAutoFit/>
          </a:bodyPr>
          <a:lstStyle/>
          <a:p>
            <a:pPr>
              <a:lnSpc>
                <a:spcPct val="150000"/>
              </a:lnSpc>
            </a:pPr>
            <a:r>
              <a:rPr lang="en-GB" sz="1400" b="1" dirty="0">
                <a:latin typeface="Gill Sans"/>
                <a:cs typeface="Gill Sans"/>
              </a:rPr>
              <a:t>Segment maps and angular </a:t>
            </a:r>
            <a:r>
              <a:rPr lang="en-GB" sz="1400" b="1" dirty="0" smtClean="0">
                <a:latin typeface="Gill Sans"/>
                <a:cs typeface="Gill Sans"/>
              </a:rPr>
              <a:t>analysis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segment map is the result of a transformation of the axial map, where the lines are broken at every intersection:</a:t>
            </a:r>
          </a:p>
          <a:p>
            <a:pPr marL="285750" indent="-285750">
              <a:lnSpc>
                <a:spcPct val="150000"/>
              </a:lnSpc>
              <a:buFont typeface="Arial"/>
              <a:buChar char="•"/>
            </a:pPr>
            <a:r>
              <a:rPr lang="en-GB" sz="1400" dirty="0">
                <a:latin typeface="Gill Sans"/>
                <a:cs typeface="Gill Sans"/>
              </a:rPr>
              <a:t>to obtain a more </a:t>
            </a:r>
            <a:r>
              <a:rPr lang="en-GB" sz="1400" dirty="0" smtClean="0">
                <a:latin typeface="Gill Sans"/>
                <a:cs typeface="Gill Sans"/>
              </a:rPr>
              <a:t>fine-</a:t>
            </a:r>
            <a:r>
              <a:rPr lang="en-GB" sz="1400" dirty="0">
                <a:latin typeface="Gill Sans"/>
                <a:cs typeface="Gill Sans"/>
              </a:rPr>
              <a:t>grained </a:t>
            </a:r>
            <a:r>
              <a:rPr lang="en-GB" sz="1400" dirty="0" smtClean="0">
                <a:latin typeface="Gill Sans"/>
                <a:cs typeface="Gill Sans"/>
              </a:rPr>
              <a:t>measurement on long </a:t>
            </a:r>
            <a:r>
              <a:rPr lang="en-GB" sz="1400" dirty="0">
                <a:latin typeface="Gill Sans"/>
                <a:cs typeface="Gill Sans"/>
              </a:rPr>
              <a:t>axial </a:t>
            </a:r>
            <a:r>
              <a:rPr lang="en-GB" sz="1400" dirty="0" smtClean="0">
                <a:latin typeface="Gill Sans"/>
                <a:cs typeface="Gill Sans"/>
              </a:rPr>
              <a:t>lines</a:t>
            </a:r>
            <a:r>
              <a:rPr lang="en-GB" sz="1400" dirty="0" smtClean="0">
                <a:latin typeface="Gill Sans"/>
                <a:cs typeface="Gill Sans"/>
              </a:rPr>
              <a:t>;</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pic>
        <p:nvPicPr>
          <p:cNvPr id="6" name="Picture 5"/>
          <p:cNvPicPr>
            <a:picLocks noChangeAspect="1"/>
          </p:cNvPicPr>
          <p:nvPr/>
        </p:nvPicPr>
        <p:blipFill>
          <a:blip r:embed="rId2"/>
          <a:stretch>
            <a:fillRect/>
          </a:stretch>
        </p:blipFill>
        <p:spPr>
          <a:xfrm>
            <a:off x="711202" y="3116349"/>
            <a:ext cx="4968490" cy="3547383"/>
          </a:xfrm>
          <a:prstGeom prst="rect">
            <a:avLst/>
          </a:prstGeom>
        </p:spPr>
      </p:pic>
      <p:pic>
        <p:nvPicPr>
          <p:cNvPr id="7" name="Picture 6"/>
          <p:cNvPicPr>
            <a:picLocks noChangeAspect="1"/>
          </p:cNvPicPr>
          <p:nvPr/>
        </p:nvPicPr>
        <p:blipFill>
          <a:blip r:embed="rId3"/>
          <a:stretch>
            <a:fillRect/>
          </a:stretch>
        </p:blipFill>
        <p:spPr>
          <a:xfrm>
            <a:off x="5757333" y="3122564"/>
            <a:ext cx="4936067" cy="3524234"/>
          </a:xfrm>
          <a:prstGeom prst="rect">
            <a:avLst/>
          </a:prstGeom>
        </p:spPr>
      </p:pic>
      <p:sp>
        <p:nvSpPr>
          <p:cNvPr id="8" name="Oval 7"/>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711669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336537"/>
          </a:xfrm>
          <a:prstGeom prst="rect">
            <a:avLst/>
          </a:prstGeom>
          <a:noFill/>
        </p:spPr>
        <p:txBody>
          <a:bodyPr wrap="square" rtlCol="0">
            <a:spAutoFit/>
          </a:bodyPr>
          <a:lstStyle/>
          <a:p>
            <a:pPr>
              <a:lnSpc>
                <a:spcPct val="150000"/>
              </a:lnSpc>
            </a:pPr>
            <a:r>
              <a:rPr lang="en-GB" sz="1400" b="1" dirty="0">
                <a:latin typeface="Gill Sans"/>
                <a:cs typeface="Gill Sans"/>
              </a:rPr>
              <a:t>Segment maps and angular </a:t>
            </a:r>
            <a:r>
              <a:rPr lang="en-GB" sz="1400" b="1" dirty="0" smtClean="0">
                <a:latin typeface="Gill Sans"/>
                <a:cs typeface="Gill Sans"/>
              </a:rPr>
              <a:t>analysis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segment map is the result of a transformation of the axial map, where the lines are broken at every intersection:</a:t>
            </a:r>
          </a:p>
          <a:p>
            <a:pPr marL="285750" indent="-285750">
              <a:lnSpc>
                <a:spcPct val="150000"/>
              </a:lnSpc>
              <a:buFont typeface="Arial"/>
              <a:buChar char="•"/>
            </a:pPr>
            <a:r>
              <a:rPr lang="en-GB" sz="1400" dirty="0">
                <a:latin typeface="Gill Sans"/>
                <a:cs typeface="Gill Sans"/>
              </a:rPr>
              <a:t>to obtain a more fine-grained measurement on long axial lines;</a:t>
            </a:r>
          </a:p>
          <a:p>
            <a:pPr marL="285750" indent="-285750">
              <a:lnSpc>
                <a:spcPct val="150000"/>
              </a:lnSpc>
              <a:buFont typeface="Arial"/>
              <a:buChar char="•"/>
            </a:pPr>
            <a:r>
              <a:rPr lang="en-GB" sz="1400" dirty="0" smtClean="0">
                <a:latin typeface="Gill Sans"/>
                <a:cs typeface="Gill Sans"/>
              </a:rPr>
              <a:t>to allow the analysis of the different angles of intersection between axial lines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pic>
        <p:nvPicPr>
          <p:cNvPr id="5" name="Picture 4"/>
          <p:cNvPicPr>
            <a:picLocks noChangeAspect="1"/>
          </p:cNvPicPr>
          <p:nvPr/>
        </p:nvPicPr>
        <p:blipFill rotWithShape="1">
          <a:blip r:embed="rId2"/>
          <a:srcRect b="13440"/>
          <a:stretch/>
        </p:blipFill>
        <p:spPr>
          <a:xfrm>
            <a:off x="1017539" y="1490237"/>
            <a:ext cx="6209912" cy="4995684"/>
          </a:xfrm>
          <a:prstGeom prst="rect">
            <a:avLst/>
          </a:prstGeom>
        </p:spPr>
      </p:pic>
      <p:sp>
        <p:nvSpPr>
          <p:cNvPr id="6" name="Oval 5"/>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889710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ext uri="{D42A27DB-BD31-4B8C-83A1-F6EECF244321}">
                <p14:modId xmlns:p14="http://schemas.microsoft.com/office/powerpoint/2010/main" val="1382178765"/>
              </p:ext>
            </p:extLst>
          </p:nvPr>
        </p:nvGraphicFramePr>
        <p:xfrm>
          <a:off x="650391" y="4259545"/>
          <a:ext cx="8160490" cy="1539715"/>
        </p:xfrm>
        <a:graphic>
          <a:graphicData uri="http://schemas.openxmlformats.org/presentationml/2006/ole">
            <mc:AlternateContent xmlns:mc="http://schemas.openxmlformats.org/markup-compatibility/2006">
              <mc:Choice xmlns:v="urn:schemas-microsoft-com:vml" Requires="v">
                <p:oleObj spid="_x0000_s1039" name="Document" r:id="rId3" imgW="5384800" imgH="1016000" progId="Word.Document.12">
                  <p:embed/>
                </p:oleObj>
              </mc:Choice>
              <mc:Fallback>
                <p:oleObj name="Document" r:id="rId3" imgW="5384800" imgH="1016000" progId="Word.Document.12">
                  <p:embed/>
                  <p:pic>
                    <p:nvPicPr>
                      <p:cNvPr id="0" name=""/>
                      <p:cNvPicPr/>
                      <p:nvPr/>
                    </p:nvPicPr>
                    <p:blipFill>
                      <a:blip r:embed="rId4"/>
                      <a:stretch>
                        <a:fillRect/>
                      </a:stretch>
                    </p:blipFill>
                    <p:spPr>
                      <a:xfrm>
                        <a:off x="650391" y="4259545"/>
                        <a:ext cx="8160490" cy="1539715"/>
                      </a:xfrm>
                      <a:prstGeom prst="rect">
                        <a:avLst/>
                      </a:prstGeom>
                    </p:spPr>
                  </p:pic>
                </p:oleObj>
              </mc:Fallback>
            </mc:AlternateContent>
          </a:graphicData>
        </a:graphic>
      </p:graphicFrame>
      <p:sp>
        <p:nvSpPr>
          <p:cNvPr id="4" name="TextBox 3"/>
          <p:cNvSpPr txBox="1"/>
          <p:nvPr/>
        </p:nvSpPr>
        <p:spPr>
          <a:xfrm>
            <a:off x="5345114" y="709613"/>
            <a:ext cx="5280904" cy="5568189"/>
          </a:xfrm>
          <a:prstGeom prst="rect">
            <a:avLst/>
          </a:prstGeom>
          <a:noFill/>
        </p:spPr>
        <p:txBody>
          <a:bodyPr wrap="square" rtlCol="0">
            <a:spAutoFit/>
          </a:bodyPr>
          <a:lstStyle/>
          <a:p>
            <a:pPr>
              <a:lnSpc>
                <a:spcPct val="150000"/>
              </a:lnSpc>
            </a:pPr>
            <a:r>
              <a:rPr lang="en-GB" sz="1400" b="1" dirty="0">
                <a:latin typeface="Gill Sans"/>
                <a:cs typeface="Gill Sans"/>
              </a:rPr>
              <a:t>Radius and </a:t>
            </a:r>
            <a:r>
              <a:rPr lang="en-GB" sz="1400" b="1" dirty="0" smtClean="0">
                <a:latin typeface="Gill Sans"/>
                <a:cs typeface="Gill Sans"/>
              </a:rPr>
              <a:t>distance</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graph analysis can be carried out to all nodes in the graph, or just to nodes within a certain distance from a source.</a:t>
            </a:r>
          </a:p>
          <a:p>
            <a:pPr>
              <a:lnSpc>
                <a:spcPct val="150000"/>
              </a:lnSpc>
            </a:pPr>
            <a:r>
              <a:rPr lang="en-GB" sz="1400" dirty="0" smtClean="0">
                <a:latin typeface="Gill Sans"/>
                <a:cs typeface="Gill Sans"/>
              </a:rPr>
              <a:t>This cut-off point is called the RADIUS of analysis. To all nodes the radius is called ‘Radius N’.</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type of COST used to calculate the distance of shortest paths and to determine the radius can vary, depending on the model:</a:t>
            </a:r>
          </a:p>
          <a:p>
            <a:pPr>
              <a:lnSpc>
                <a:spcPct val="150000"/>
              </a:lnSpc>
            </a:pPr>
            <a:endParaRPr lang="en-GB" sz="1400" dirty="0">
              <a:latin typeface="Gill Sans"/>
              <a:cs typeface="Gill Sans"/>
            </a:endParaRPr>
          </a:p>
          <a:p>
            <a:pPr>
              <a:lnSpc>
                <a:spcPct val="150000"/>
              </a:lnSpc>
            </a:pPr>
            <a:r>
              <a:rPr lang="en-GB" sz="1400" i="1" dirty="0" smtClean="0">
                <a:latin typeface="Gill Sans"/>
                <a:cs typeface="Gill Sans"/>
              </a:rPr>
              <a:t>Axial analysis</a:t>
            </a:r>
            <a:r>
              <a:rPr lang="en-GB" sz="1400" dirty="0" smtClean="0">
                <a:latin typeface="Gill Sans"/>
                <a:cs typeface="Gill Sans"/>
              </a:rPr>
              <a:t>: distance is always </a:t>
            </a:r>
            <a:r>
              <a:rPr lang="en-GB" sz="1400" i="1" dirty="0" smtClean="0">
                <a:latin typeface="Gill Sans"/>
                <a:cs typeface="Gill Sans"/>
              </a:rPr>
              <a:t>Topological</a:t>
            </a:r>
            <a:r>
              <a:rPr lang="en-GB" sz="1400" dirty="0" smtClean="0">
                <a:latin typeface="Gill Sans"/>
                <a:cs typeface="Gill Sans"/>
              </a:rPr>
              <a:t>, for paths and radius.</a:t>
            </a:r>
          </a:p>
          <a:p>
            <a:pPr>
              <a:lnSpc>
                <a:spcPct val="150000"/>
              </a:lnSpc>
            </a:pPr>
            <a:r>
              <a:rPr lang="en-GB" sz="1400" dirty="0" smtClean="0">
                <a:latin typeface="Gill Sans"/>
                <a:cs typeface="Gill Sans"/>
              </a:rPr>
              <a:t>e.g. Axial Integration R3, or Axial Choice RN</a:t>
            </a:r>
          </a:p>
          <a:p>
            <a:pPr>
              <a:lnSpc>
                <a:spcPct val="150000"/>
              </a:lnSpc>
            </a:pPr>
            <a:endParaRPr lang="en-GB" sz="1400" dirty="0">
              <a:latin typeface="Gill Sans"/>
              <a:cs typeface="Gill Sans"/>
            </a:endParaRPr>
          </a:p>
          <a:p>
            <a:pPr>
              <a:lnSpc>
                <a:spcPct val="150000"/>
              </a:lnSpc>
            </a:pPr>
            <a:r>
              <a:rPr lang="en-GB" sz="1400" i="1" dirty="0" smtClean="0">
                <a:latin typeface="Gill Sans"/>
                <a:cs typeface="Gill Sans"/>
              </a:rPr>
              <a:t>Segment analysis</a:t>
            </a:r>
            <a:r>
              <a:rPr lang="en-GB" sz="1400" dirty="0" smtClean="0">
                <a:latin typeface="Gill Sans"/>
                <a:cs typeface="Gill Sans"/>
              </a:rPr>
              <a:t>: distance can be topological, metric or angular. BUT the standard in space syntax research is, </a:t>
            </a:r>
            <a:r>
              <a:rPr lang="en-GB" sz="1400" i="1" dirty="0" smtClean="0">
                <a:latin typeface="Gill Sans"/>
                <a:cs typeface="Gill Sans"/>
              </a:rPr>
              <a:t>Angular</a:t>
            </a:r>
            <a:r>
              <a:rPr lang="en-GB" sz="1400" dirty="0" smtClean="0">
                <a:latin typeface="Gill Sans"/>
                <a:cs typeface="Gill Sans"/>
              </a:rPr>
              <a:t> path distance, with </a:t>
            </a:r>
            <a:r>
              <a:rPr lang="en-GB" sz="1400" i="1" dirty="0" smtClean="0">
                <a:latin typeface="Gill Sans"/>
                <a:cs typeface="Gill Sans"/>
              </a:rPr>
              <a:t>Metric</a:t>
            </a:r>
            <a:r>
              <a:rPr lang="en-GB" sz="1400" dirty="0" smtClean="0">
                <a:latin typeface="Gill Sans"/>
                <a:cs typeface="Gill Sans"/>
              </a:rPr>
              <a:t> radius distance.</a:t>
            </a:r>
          </a:p>
          <a:p>
            <a:pPr>
              <a:lnSpc>
                <a:spcPct val="150000"/>
              </a:lnSpc>
            </a:pPr>
            <a:r>
              <a:rPr lang="en-GB" sz="1400" dirty="0" smtClean="0">
                <a:latin typeface="Gill Sans"/>
                <a:cs typeface="Gill Sans"/>
              </a:rPr>
              <a:t>e.g. Segment Angular Choice R800m</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sp>
        <p:nvSpPr>
          <p:cNvPr id="5" name="Oval 4"/>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711669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5891354"/>
          </a:xfrm>
          <a:prstGeom prst="rect">
            <a:avLst/>
          </a:prstGeom>
          <a:noFill/>
        </p:spPr>
        <p:txBody>
          <a:bodyPr wrap="square" rtlCol="0">
            <a:spAutoFit/>
          </a:bodyPr>
          <a:lstStyle/>
          <a:p>
            <a:pPr>
              <a:lnSpc>
                <a:spcPct val="150000"/>
              </a:lnSpc>
            </a:pPr>
            <a:r>
              <a:rPr lang="en-GB" sz="1400" b="1" dirty="0">
                <a:latin typeface="Gill Sans"/>
                <a:cs typeface="Gill Sans"/>
              </a:rPr>
              <a:t>Overview of the </a:t>
            </a:r>
            <a:r>
              <a:rPr lang="en-GB" sz="1400" b="1" dirty="0" smtClean="0">
                <a:latin typeface="Gill Sans"/>
                <a:cs typeface="Gill Sans"/>
              </a:rPr>
              <a:t>project</a:t>
            </a:r>
          </a:p>
          <a:p>
            <a:pPr marL="285750" indent="-285750">
              <a:lnSpc>
                <a:spcPct val="150000"/>
              </a:lnSpc>
              <a:buFont typeface="Arial"/>
              <a:buChar char="•"/>
            </a:pPr>
            <a:r>
              <a:rPr lang="en-GB" sz="1400" dirty="0" smtClean="0">
                <a:latin typeface="Gill Sans"/>
                <a:cs typeface="Gill Sans"/>
              </a:rPr>
              <a:t>An </a:t>
            </a:r>
            <a:r>
              <a:rPr lang="en-GB" sz="1400" dirty="0">
                <a:latin typeface="Gill Sans"/>
                <a:cs typeface="Gill Sans"/>
              </a:rPr>
              <a:t>open source project for space syntax education, research and </a:t>
            </a:r>
            <a:r>
              <a:rPr lang="en-GB" sz="1400" dirty="0" smtClean="0">
                <a:latin typeface="Gill Sans"/>
                <a:cs typeface="Gill Sans"/>
              </a:rPr>
              <a:t>practice</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Initiated by </a:t>
            </a:r>
            <a:r>
              <a:rPr lang="en-GB" sz="1400" dirty="0">
                <a:latin typeface="Gill Sans"/>
                <a:cs typeface="Gill Sans"/>
              </a:rPr>
              <a:t>the Space Syntax Laboratory, </a:t>
            </a:r>
            <a:r>
              <a:rPr lang="en-GB" sz="1400" dirty="0" smtClean="0">
                <a:latin typeface="Gill Sans"/>
                <a:cs typeface="Gill Sans"/>
              </a:rPr>
              <a:t>UCL</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a:latin typeface="Gill Sans"/>
                <a:cs typeface="Gill Sans"/>
              </a:rPr>
              <a:t>For the space syntax </a:t>
            </a:r>
            <a:r>
              <a:rPr lang="en-GB" sz="1400" dirty="0" smtClean="0">
                <a:latin typeface="Gill Sans"/>
                <a:cs typeface="Gill Sans"/>
              </a:rPr>
              <a:t>community</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i="1" dirty="0" smtClean="0">
                <a:latin typeface="Gill Sans"/>
                <a:cs typeface="Gill Sans"/>
              </a:rPr>
              <a:t>WITH</a:t>
            </a:r>
            <a:r>
              <a:rPr lang="en-GB" sz="1400" dirty="0" smtClean="0">
                <a:latin typeface="Gill Sans"/>
                <a:cs typeface="Gill Sans"/>
              </a:rPr>
              <a:t> contributions from the space syntax community</a:t>
            </a:r>
          </a:p>
          <a:p>
            <a:pPr marL="285750" indent="-285750">
              <a:lnSpc>
                <a:spcPct val="150000"/>
              </a:lnSpc>
              <a:buFont typeface="Arial"/>
              <a:buChar char="•"/>
            </a:pPr>
            <a:endParaRPr lang="en-GB" sz="1400" dirty="0">
              <a:latin typeface="Gill Sans"/>
              <a:cs typeface="Gill Sans"/>
            </a:endParaRPr>
          </a:p>
          <a:p>
            <a:pPr>
              <a:lnSpc>
                <a:spcPct val="150000"/>
              </a:lnSpc>
            </a:pPr>
            <a:r>
              <a:rPr lang="en-GB" sz="1400" b="1" dirty="0" smtClean="0">
                <a:latin typeface="Gill Sans"/>
                <a:cs typeface="Gill Sans"/>
              </a:rPr>
              <a:t>Aims of the project</a:t>
            </a:r>
          </a:p>
          <a:p>
            <a:pPr marL="285750" indent="-285750">
              <a:lnSpc>
                <a:spcPct val="150000"/>
              </a:lnSpc>
              <a:buFont typeface="Arial"/>
              <a:buChar char="•"/>
            </a:pPr>
            <a:r>
              <a:rPr lang="en-GB" sz="1400" i="1" dirty="0">
                <a:latin typeface="Gill Sans"/>
                <a:cs typeface="Gill Sans"/>
              </a:rPr>
              <a:t>Integrate</a:t>
            </a:r>
            <a:r>
              <a:rPr lang="en-GB" sz="1400" dirty="0">
                <a:latin typeface="Gill Sans"/>
                <a:cs typeface="Gill Sans"/>
              </a:rPr>
              <a:t> space syntax spatial analysis (</a:t>
            </a:r>
            <a:r>
              <a:rPr lang="en-GB" sz="1400" dirty="0" err="1">
                <a:latin typeface="Gill Sans"/>
                <a:cs typeface="Gill Sans"/>
              </a:rPr>
              <a:t>depthmapX</a:t>
            </a:r>
            <a:r>
              <a:rPr lang="en-GB" sz="1400" dirty="0">
                <a:latin typeface="Gill Sans"/>
                <a:cs typeface="Gill Sans"/>
              </a:rPr>
              <a:t>) with </a:t>
            </a:r>
            <a:r>
              <a:rPr lang="en-GB" sz="1400" dirty="0" smtClean="0">
                <a:latin typeface="Gill Sans"/>
                <a:cs typeface="Gill Sans"/>
              </a:rPr>
              <a:t>QGIS</a:t>
            </a: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i="1" dirty="0" smtClean="0">
                <a:latin typeface="Gill Sans"/>
                <a:cs typeface="Gill Sans"/>
              </a:rPr>
              <a:t>User </a:t>
            </a:r>
            <a:r>
              <a:rPr lang="en-GB" sz="1400" i="1" dirty="0">
                <a:latin typeface="Gill Sans"/>
                <a:cs typeface="Gill Sans"/>
              </a:rPr>
              <a:t>friendly </a:t>
            </a:r>
            <a:r>
              <a:rPr lang="en-GB" sz="1400" dirty="0" smtClean="0">
                <a:latin typeface="Gill Sans"/>
                <a:cs typeface="Gill Sans"/>
              </a:rPr>
              <a:t>for </a:t>
            </a:r>
            <a:r>
              <a:rPr lang="en-GB" sz="1400" dirty="0">
                <a:latin typeface="Gill Sans"/>
                <a:cs typeface="Gill Sans"/>
              </a:rPr>
              <a:t>students: clear and linear </a:t>
            </a:r>
            <a:r>
              <a:rPr lang="en-GB" sz="1400" dirty="0" smtClean="0">
                <a:latin typeface="Gill Sans"/>
                <a:cs typeface="Gill Sans"/>
              </a:rPr>
              <a:t>workflows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i="1" dirty="0">
                <a:latin typeface="Gill Sans"/>
                <a:cs typeface="Gill Sans"/>
              </a:rPr>
              <a:t>Flexible</a:t>
            </a:r>
            <a:r>
              <a:rPr lang="en-GB" sz="1400" dirty="0">
                <a:latin typeface="Gill Sans"/>
                <a:cs typeface="Gill Sans"/>
              </a:rPr>
              <a:t> </a:t>
            </a:r>
            <a:r>
              <a:rPr lang="en-GB" sz="1400" dirty="0" smtClean="0">
                <a:latin typeface="Gill Sans"/>
                <a:cs typeface="Gill Sans"/>
              </a:rPr>
              <a:t>for </a:t>
            </a:r>
            <a:r>
              <a:rPr lang="en-GB" sz="1400" dirty="0">
                <a:latin typeface="Gill Sans"/>
                <a:cs typeface="Gill Sans"/>
              </a:rPr>
              <a:t>researchers: analytic options and exploratory </a:t>
            </a:r>
            <a:r>
              <a:rPr lang="en-GB" sz="1400" dirty="0" smtClean="0">
                <a:latin typeface="Gill Sans"/>
                <a:cs typeface="Gill Sans"/>
              </a:rPr>
              <a:t>depth</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i="1" dirty="0">
                <a:latin typeface="Gill Sans"/>
                <a:cs typeface="Gill Sans"/>
              </a:rPr>
              <a:t>Operational</a:t>
            </a:r>
            <a:r>
              <a:rPr lang="en-GB" sz="1400" dirty="0">
                <a:latin typeface="Gill Sans"/>
                <a:cs typeface="Gill Sans"/>
              </a:rPr>
              <a:t> </a:t>
            </a:r>
            <a:r>
              <a:rPr lang="en-GB" sz="1400" dirty="0" smtClean="0">
                <a:latin typeface="Gill Sans"/>
                <a:cs typeface="Gill Sans"/>
              </a:rPr>
              <a:t>for </a:t>
            </a:r>
            <a:r>
              <a:rPr lang="en-GB" sz="1400" dirty="0">
                <a:latin typeface="Gill Sans"/>
                <a:cs typeface="Gill Sans"/>
              </a:rPr>
              <a:t>practice: robust, fast and optimised </a:t>
            </a:r>
            <a:r>
              <a:rPr lang="en-GB" sz="1400" dirty="0" smtClean="0">
                <a:latin typeface="Gill Sans"/>
                <a:cs typeface="Gill Sans"/>
              </a:rPr>
              <a:t>workflows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The SST Project</a:t>
            </a:r>
            <a:endParaRPr lang="en-US" dirty="0">
              <a:solidFill>
                <a:srgbClr val="FF6600"/>
              </a:solidFill>
              <a:latin typeface="Gill Sans"/>
              <a:cs typeface="Gill Sans"/>
            </a:endParaRPr>
          </a:p>
        </p:txBody>
      </p:sp>
      <p:sp>
        <p:nvSpPr>
          <p:cNvPr id="5" name="Oval 4"/>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600838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891354"/>
          </a:xfrm>
          <a:prstGeom prst="rect">
            <a:avLst/>
          </a:prstGeom>
          <a:noFill/>
        </p:spPr>
        <p:txBody>
          <a:bodyPr wrap="square" rtlCol="0">
            <a:spAutoFit/>
          </a:bodyPr>
          <a:lstStyle/>
          <a:p>
            <a:pPr>
              <a:lnSpc>
                <a:spcPct val="150000"/>
              </a:lnSpc>
            </a:pPr>
            <a:r>
              <a:rPr lang="en-GB" sz="1400" b="1" dirty="0">
                <a:latin typeface="Gill Sans"/>
                <a:cs typeface="Gill Sans"/>
              </a:rPr>
              <a:t>Who we are</a:t>
            </a: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Jorge Gil </a:t>
            </a:r>
            <a:r>
              <a:rPr lang="en-GB" sz="1400" dirty="0">
                <a:latin typeface="Gill Sans"/>
                <a:cs typeface="Gill Sans"/>
              </a:rPr>
              <a:t>MSc, PhD</a:t>
            </a:r>
          </a:p>
          <a:p>
            <a:pPr>
              <a:lnSpc>
                <a:spcPct val="150000"/>
              </a:lnSpc>
            </a:pPr>
            <a:r>
              <a:rPr lang="en-GB" sz="1400" dirty="0">
                <a:latin typeface="Gill Sans"/>
                <a:cs typeface="Gill Sans"/>
              </a:rPr>
              <a:t>Researcher UCL, Chalmers, TU Delft</a:t>
            </a:r>
          </a:p>
          <a:p>
            <a:pPr>
              <a:lnSpc>
                <a:spcPct val="150000"/>
              </a:lnSpc>
            </a:pPr>
            <a:r>
              <a:rPr lang="en-GB" sz="1400" dirty="0">
                <a:latin typeface="Gill Sans"/>
                <a:cs typeface="Gill Sans"/>
              </a:rPr>
              <a:t>Open Source GIS consultant and developer</a:t>
            </a:r>
          </a:p>
          <a:p>
            <a:pPr>
              <a:lnSpc>
                <a:spcPct val="150000"/>
              </a:lnSpc>
            </a:pPr>
            <a:r>
              <a:rPr lang="en-GB" sz="1400" i="1" dirty="0">
                <a:latin typeface="Gill Sans"/>
                <a:cs typeface="Gill Sans"/>
              </a:rPr>
              <a:t>Author ‘Space Syntax Toolkit’ for QGIS (2013 - )</a:t>
            </a:r>
          </a:p>
          <a:p>
            <a:pPr>
              <a:lnSpc>
                <a:spcPct val="150000"/>
              </a:lnSpc>
            </a:pPr>
            <a:r>
              <a:rPr lang="en-GB" sz="1400" i="1" dirty="0">
                <a:latin typeface="Gill Sans"/>
                <a:cs typeface="Gill Sans"/>
              </a:rPr>
              <a:t>Author ‘</a:t>
            </a:r>
            <a:r>
              <a:rPr lang="en-GB" sz="1400" i="1" dirty="0" err="1">
                <a:latin typeface="Gill Sans"/>
                <a:cs typeface="Gill Sans"/>
              </a:rPr>
              <a:t>Confeego</a:t>
            </a:r>
            <a:r>
              <a:rPr lang="en-GB" sz="1400" i="1" dirty="0">
                <a:latin typeface="Gill Sans"/>
                <a:cs typeface="Gill Sans"/>
              </a:rPr>
              <a:t>’ for MapInfo (2004 - 09)</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Stephen Law</a:t>
            </a:r>
            <a:r>
              <a:rPr lang="en-GB" sz="1400" dirty="0">
                <a:latin typeface="Gill Sans"/>
                <a:cs typeface="Gill Sans"/>
              </a:rPr>
              <a:t> </a:t>
            </a:r>
            <a:r>
              <a:rPr lang="en-GB" sz="1400" dirty="0" smtClean="0">
                <a:latin typeface="Gill Sans"/>
                <a:cs typeface="Gill Sans"/>
              </a:rPr>
              <a:t>MSc</a:t>
            </a:r>
            <a:endParaRPr lang="en-GB" sz="1400" dirty="0">
              <a:latin typeface="Gill Sans"/>
              <a:cs typeface="Gill Sans"/>
            </a:endParaRPr>
          </a:p>
          <a:p>
            <a:pPr>
              <a:lnSpc>
                <a:spcPct val="150000"/>
              </a:lnSpc>
            </a:pPr>
            <a:r>
              <a:rPr lang="en-GB" sz="1400" dirty="0" smtClean="0">
                <a:latin typeface="Gill Sans"/>
                <a:cs typeface="Gill Sans"/>
              </a:rPr>
              <a:t>Researcher, </a:t>
            </a:r>
            <a:r>
              <a:rPr lang="en-GB" sz="1400" dirty="0">
                <a:latin typeface="Gill Sans"/>
                <a:cs typeface="Gill Sans"/>
              </a:rPr>
              <a:t>Turing Institute, UCL</a:t>
            </a:r>
          </a:p>
          <a:p>
            <a:pPr>
              <a:lnSpc>
                <a:spcPct val="150000"/>
              </a:lnSpc>
            </a:pPr>
            <a:r>
              <a:rPr lang="en-GB" sz="1400" dirty="0">
                <a:latin typeface="Gill Sans"/>
                <a:cs typeface="Gill Sans"/>
              </a:rPr>
              <a:t>Associate, Space Syntax Limited</a:t>
            </a:r>
          </a:p>
          <a:p>
            <a:pPr>
              <a:lnSpc>
                <a:spcPct val="150000"/>
              </a:lnSpc>
            </a:pPr>
            <a:endParaRPr lang="en-GB" sz="1400" dirty="0">
              <a:latin typeface="Gill Sans"/>
              <a:cs typeface="Gill Sans"/>
            </a:endParaRPr>
          </a:p>
          <a:p>
            <a:pPr>
              <a:lnSpc>
                <a:spcPct val="150000"/>
              </a:lnSpc>
            </a:pPr>
            <a:r>
              <a:rPr lang="en-GB" sz="1400" b="1" dirty="0" err="1">
                <a:latin typeface="Gill Sans"/>
                <a:cs typeface="Gill Sans"/>
              </a:rPr>
              <a:t>Ioanna</a:t>
            </a:r>
            <a:r>
              <a:rPr lang="en-GB" sz="1400" b="1" dirty="0">
                <a:latin typeface="Gill Sans"/>
                <a:cs typeface="Gill Sans"/>
              </a:rPr>
              <a:t> </a:t>
            </a:r>
            <a:r>
              <a:rPr lang="en-GB" sz="1400" b="1" dirty="0" err="1">
                <a:latin typeface="Gill Sans"/>
                <a:cs typeface="Gill Sans"/>
              </a:rPr>
              <a:t>Kolovou</a:t>
            </a:r>
            <a:r>
              <a:rPr lang="en-GB" sz="1400" b="1" dirty="0">
                <a:latin typeface="Gill Sans"/>
                <a:cs typeface="Gill Sans"/>
              </a:rPr>
              <a:t> </a:t>
            </a:r>
            <a:r>
              <a:rPr lang="en-GB" sz="1400" dirty="0" err="1">
                <a:latin typeface="Gill Sans"/>
                <a:cs typeface="Gill Sans"/>
              </a:rPr>
              <a:t>MRes</a:t>
            </a:r>
            <a:endParaRPr lang="en-GB" sz="1400" dirty="0">
              <a:latin typeface="Gill Sans"/>
              <a:cs typeface="Gill Sans"/>
            </a:endParaRPr>
          </a:p>
          <a:p>
            <a:pPr>
              <a:lnSpc>
                <a:spcPct val="150000"/>
              </a:lnSpc>
            </a:pPr>
            <a:r>
              <a:rPr lang="en-GB" sz="1400" dirty="0" smtClean="0">
                <a:latin typeface="Gill Sans"/>
                <a:cs typeface="Gill Sans"/>
              </a:rPr>
              <a:t>Senior Consultant</a:t>
            </a:r>
            <a:r>
              <a:rPr lang="en-GB" sz="1400" dirty="0">
                <a:latin typeface="Gill Sans"/>
                <a:cs typeface="Gill Sans"/>
              </a:rPr>
              <a:t>, Space Syntax Limited</a:t>
            </a:r>
          </a:p>
          <a:p>
            <a:pPr>
              <a:lnSpc>
                <a:spcPct val="150000"/>
              </a:lnSpc>
            </a:pPr>
            <a:endParaRPr lang="en-GB" sz="1400" b="1" dirty="0" smtClean="0">
              <a:latin typeface="Gill Sans"/>
              <a:cs typeface="Gill Sans"/>
            </a:endParaRPr>
          </a:p>
          <a:p>
            <a:pPr>
              <a:lnSpc>
                <a:spcPct val="150000"/>
              </a:lnSpc>
            </a:pPr>
            <a:r>
              <a:rPr lang="en-GB" sz="1400" b="1" dirty="0" err="1" smtClean="0">
                <a:latin typeface="Gill Sans"/>
                <a:cs typeface="Gill Sans"/>
              </a:rPr>
              <a:t>Abhimanyu</a:t>
            </a:r>
            <a:r>
              <a:rPr lang="en-GB" sz="1400" b="1" dirty="0" smtClean="0">
                <a:latin typeface="Gill Sans"/>
                <a:cs typeface="Gill Sans"/>
              </a:rPr>
              <a:t> </a:t>
            </a:r>
            <a:r>
              <a:rPr lang="en-GB" sz="1400" b="1" dirty="0" err="1">
                <a:latin typeface="Gill Sans"/>
                <a:cs typeface="Gill Sans"/>
              </a:rPr>
              <a:t>Acharya</a:t>
            </a:r>
            <a:r>
              <a:rPr lang="en-GB" sz="1400" b="1" dirty="0">
                <a:latin typeface="Gill Sans"/>
                <a:cs typeface="Gill Sans"/>
              </a:rPr>
              <a:t> </a:t>
            </a:r>
            <a:r>
              <a:rPr lang="en-GB" sz="1400" dirty="0" smtClean="0">
                <a:latin typeface="Gill Sans"/>
                <a:cs typeface="Gill Sans"/>
              </a:rPr>
              <a:t>MSc</a:t>
            </a:r>
            <a:endParaRPr lang="en-GB" sz="1400" dirty="0">
              <a:latin typeface="Gill Sans"/>
              <a:cs typeface="Gill Sans"/>
            </a:endParaRPr>
          </a:p>
          <a:p>
            <a:pPr>
              <a:lnSpc>
                <a:spcPct val="150000"/>
              </a:lnSpc>
            </a:pPr>
            <a:r>
              <a:rPr lang="en-GB" sz="1400" dirty="0" smtClean="0">
                <a:latin typeface="Gill Sans"/>
                <a:cs typeface="Gill Sans"/>
              </a:rPr>
              <a:t>Senior Consultant, </a:t>
            </a:r>
            <a:r>
              <a:rPr lang="en-GB" sz="1400" dirty="0">
                <a:latin typeface="Gill Sans"/>
                <a:cs typeface="Gill Sans"/>
              </a:rPr>
              <a:t>Space Syntax </a:t>
            </a:r>
            <a:r>
              <a:rPr lang="en-GB" sz="1400" dirty="0" smtClean="0">
                <a:latin typeface="Gill Sans"/>
                <a:cs typeface="Gill Sans"/>
              </a:rPr>
              <a:t>Limited</a:t>
            </a:r>
            <a:endParaRPr lang="en-GB" sz="1400" dirty="0">
              <a:latin typeface="Gill Sans"/>
              <a:cs typeface="Gill Sans"/>
            </a:endParaRPr>
          </a:p>
        </p:txBody>
      </p:sp>
    </p:spTree>
    <p:extLst>
      <p:ext uri="{BB962C8B-B14F-4D97-AF65-F5344CB8AC3E}">
        <p14:creationId xmlns:p14="http://schemas.microsoft.com/office/powerpoint/2010/main" val="1201875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The SST Project</a:t>
            </a:r>
            <a:endParaRPr lang="en-US" dirty="0">
              <a:solidFill>
                <a:srgbClr val="FF6600"/>
              </a:solidFill>
              <a:latin typeface="Gill Sans"/>
              <a:cs typeface="Gill Sans"/>
            </a:endParaRPr>
          </a:p>
        </p:txBody>
      </p:sp>
      <p:pic>
        <p:nvPicPr>
          <p:cNvPr id="5" name="Picture 4" descr="figure_0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92959" y="1296962"/>
            <a:ext cx="8107483" cy="4967338"/>
          </a:xfrm>
          <a:prstGeom prst="rect">
            <a:avLst/>
          </a:prstGeom>
        </p:spPr>
      </p:pic>
      <p:sp>
        <p:nvSpPr>
          <p:cNvPr id="6" name="Oval 5"/>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616748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The SST Project</a:t>
            </a:r>
            <a:endParaRPr lang="en-US" dirty="0">
              <a:solidFill>
                <a:srgbClr val="FF6600"/>
              </a:solidFill>
              <a:latin typeface="Gill Sans"/>
              <a:cs typeface="Gill Sans"/>
            </a:endParaRPr>
          </a:p>
        </p:txBody>
      </p:sp>
      <p:pic>
        <p:nvPicPr>
          <p:cNvPr id="6" name="Picture 5" descr="figure_01.png"/>
          <p:cNvPicPr>
            <a:picLocks noChangeAspect="1"/>
          </p:cNvPicPr>
          <p:nvPr/>
        </p:nvPicPr>
        <p:blipFill rotWithShape="1">
          <a:blip r:embed="rId2" cstate="screen">
            <a:extLst>
              <a:ext uri="{28A0092B-C50C-407E-A947-70E740481C1C}">
                <a14:useLocalDpi xmlns:a14="http://schemas.microsoft.com/office/drawing/2010/main"/>
              </a:ext>
            </a:extLst>
          </a:blip>
          <a:srcRect b="-145"/>
          <a:stretch/>
        </p:blipFill>
        <p:spPr>
          <a:xfrm>
            <a:off x="1292959" y="1277261"/>
            <a:ext cx="8107483" cy="5006740"/>
          </a:xfrm>
          <a:prstGeom prst="rect">
            <a:avLst/>
          </a:prstGeom>
        </p:spPr>
      </p:pic>
      <p:sp>
        <p:nvSpPr>
          <p:cNvPr id="7" name="Oval 6"/>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781214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Original tools: SST version 0.1.x</a:t>
            </a:r>
            <a:endParaRPr lang="en-US" dirty="0">
              <a:solidFill>
                <a:srgbClr val="FF6600"/>
              </a:solidFill>
              <a:latin typeface="Gill Sans"/>
              <a:cs typeface="Gill Sans"/>
            </a:endParaRPr>
          </a:p>
        </p:txBody>
      </p:sp>
      <p:pic>
        <p:nvPicPr>
          <p:cNvPr id="12" name="Picture 11" descr="sst_explorer_pane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5168" y="915280"/>
            <a:ext cx="3489099" cy="5400000"/>
          </a:xfrm>
          <a:prstGeom prst="rect">
            <a:avLst/>
          </a:prstGeom>
        </p:spPr>
      </p:pic>
      <p:sp>
        <p:nvSpPr>
          <p:cNvPr id="15" name="Rectangle 14"/>
          <p:cNvSpPr/>
          <p:nvPr/>
        </p:nvSpPr>
        <p:spPr>
          <a:xfrm>
            <a:off x="1440249" y="6439627"/>
            <a:ext cx="1806692" cy="307777"/>
          </a:xfrm>
          <a:prstGeom prst="rect">
            <a:avLst/>
          </a:prstGeom>
        </p:spPr>
        <p:txBody>
          <a:bodyPr wrap="square">
            <a:spAutoFit/>
          </a:bodyPr>
          <a:lstStyle/>
          <a:p>
            <a:r>
              <a:rPr lang="en-GB" sz="1400" dirty="0" smtClean="0"/>
              <a:t>Graph Analysis</a:t>
            </a:r>
            <a:endParaRPr lang="en-GB" sz="1400" dirty="0"/>
          </a:p>
        </p:txBody>
      </p:sp>
      <p:sp>
        <p:nvSpPr>
          <p:cNvPr id="16" name="Rectangle 15"/>
          <p:cNvSpPr/>
          <p:nvPr/>
        </p:nvSpPr>
        <p:spPr>
          <a:xfrm>
            <a:off x="6198516" y="6439617"/>
            <a:ext cx="1806692" cy="307777"/>
          </a:xfrm>
          <a:prstGeom prst="rect">
            <a:avLst/>
          </a:prstGeom>
        </p:spPr>
        <p:txBody>
          <a:bodyPr wrap="square">
            <a:spAutoFit/>
          </a:bodyPr>
          <a:lstStyle/>
          <a:p>
            <a:r>
              <a:rPr lang="en-GB" sz="1400" dirty="0" smtClean="0"/>
              <a:t>Attribute Explorer</a:t>
            </a:r>
            <a:endParaRPr lang="en-GB" sz="1400" dirty="0"/>
          </a:p>
        </p:txBody>
      </p:sp>
      <p:sp>
        <p:nvSpPr>
          <p:cNvPr id="18" name="Oval 17"/>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19" name="Picture 18" descr="2017-07-02 10.35.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141" y="832499"/>
            <a:ext cx="3504169" cy="5644688"/>
          </a:xfrm>
          <a:prstGeom prst="rect">
            <a:avLst/>
          </a:prstGeom>
        </p:spPr>
      </p:pic>
    </p:spTree>
    <p:extLst>
      <p:ext uri="{BB962C8B-B14F-4D97-AF65-F5344CB8AC3E}">
        <p14:creationId xmlns:p14="http://schemas.microsoft.com/office/powerpoint/2010/main" val="1115765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New Set of </a:t>
            </a:r>
            <a:r>
              <a:rPr lang="en-US" dirty="0" smtClean="0">
                <a:solidFill>
                  <a:srgbClr val="FF6600"/>
                </a:solidFill>
                <a:latin typeface="Gill Sans"/>
                <a:cs typeface="Gill Sans"/>
              </a:rPr>
              <a:t>tools: SST version 0.2.0</a:t>
            </a:r>
            <a:endParaRPr lang="en-US" dirty="0">
              <a:solidFill>
                <a:srgbClr val="FF6600"/>
              </a:solidFill>
              <a:latin typeface="Gill Sans"/>
              <a:cs typeface="Gill Sans"/>
            </a:endParaRPr>
          </a:p>
        </p:txBody>
      </p:sp>
      <p:sp>
        <p:nvSpPr>
          <p:cNvPr id="5" name="Rectangle 4"/>
          <p:cNvSpPr/>
          <p:nvPr/>
        </p:nvSpPr>
        <p:spPr>
          <a:xfrm>
            <a:off x="2499192" y="6714742"/>
            <a:ext cx="1806692" cy="307777"/>
          </a:xfrm>
          <a:prstGeom prst="rect">
            <a:avLst/>
          </a:prstGeom>
        </p:spPr>
        <p:txBody>
          <a:bodyPr wrap="square">
            <a:spAutoFit/>
          </a:bodyPr>
          <a:lstStyle/>
          <a:p>
            <a:r>
              <a:rPr lang="en-GB" sz="1400" dirty="0"/>
              <a:t>Catchment Analyser</a:t>
            </a:r>
          </a:p>
        </p:txBody>
      </p:sp>
      <p:sp>
        <p:nvSpPr>
          <p:cNvPr id="7" name="Rectangle 6"/>
          <p:cNvSpPr/>
          <p:nvPr/>
        </p:nvSpPr>
        <p:spPr>
          <a:xfrm>
            <a:off x="6858916" y="4610700"/>
            <a:ext cx="1963352" cy="307777"/>
          </a:xfrm>
          <a:prstGeom prst="rect">
            <a:avLst/>
          </a:prstGeom>
        </p:spPr>
        <p:txBody>
          <a:bodyPr wrap="square">
            <a:spAutoFit/>
          </a:bodyPr>
          <a:lstStyle/>
          <a:p>
            <a:r>
              <a:rPr lang="en-GB" sz="1400" dirty="0" smtClean="0"/>
              <a:t>Urban Data Input </a:t>
            </a:r>
            <a:r>
              <a:rPr lang="en-GB" sz="1400" dirty="0"/>
              <a:t>Tool</a:t>
            </a:r>
          </a:p>
        </p:txBody>
      </p:sp>
      <p:sp>
        <p:nvSpPr>
          <p:cNvPr id="9" name="Rectangle 8"/>
          <p:cNvSpPr/>
          <p:nvPr/>
        </p:nvSpPr>
        <p:spPr>
          <a:xfrm>
            <a:off x="2571851" y="3623660"/>
            <a:ext cx="2096355" cy="307777"/>
          </a:xfrm>
          <a:prstGeom prst="rect">
            <a:avLst/>
          </a:prstGeom>
        </p:spPr>
        <p:txBody>
          <a:bodyPr wrap="square">
            <a:spAutoFit/>
          </a:bodyPr>
          <a:lstStyle/>
          <a:p>
            <a:r>
              <a:rPr lang="en-GB" sz="1400" dirty="0"/>
              <a:t>Road network cleaner</a:t>
            </a:r>
          </a:p>
        </p:txBody>
      </p:sp>
      <p:sp>
        <p:nvSpPr>
          <p:cNvPr id="11" name="Rectangle 10"/>
          <p:cNvSpPr/>
          <p:nvPr/>
        </p:nvSpPr>
        <p:spPr>
          <a:xfrm>
            <a:off x="6983545" y="6690458"/>
            <a:ext cx="1806692" cy="30777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a:t>
            </a:r>
            <a:endParaRPr lang="en-GB" sz="1400"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rotWithShape="1">
          <a:blip r:embed="rId2"/>
          <a:srcRect l="14399" t="42110" r="54683" b="28742"/>
          <a:stretch/>
        </p:blipFill>
        <p:spPr>
          <a:xfrm>
            <a:off x="6400800" y="5001189"/>
            <a:ext cx="2928031" cy="1725312"/>
          </a:xfrm>
          <a:prstGeom prst="rect">
            <a:avLst/>
          </a:prstGeom>
          <a:ln>
            <a:noFill/>
          </a:ln>
        </p:spPr>
      </p:pic>
      <p:pic>
        <p:nvPicPr>
          <p:cNvPr id="3" name="Picture 2">
            <a:extLst>
              <a:ext uri="{FF2B5EF4-FFF2-40B4-BE49-F238E27FC236}">
                <a16:creationId xmlns="" xmlns:a16="http://schemas.microsoft.com/office/drawing/2014/main" id="{E1D08EDE-88BE-4B1B-875E-DD051CC07C7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721200" y="331977"/>
            <a:ext cx="2253467" cy="4240341"/>
          </a:xfrm>
          <a:prstGeom prst="rect">
            <a:avLst/>
          </a:prstGeom>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0836" y="4215058"/>
            <a:ext cx="2593120" cy="2391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 xmlns:a16="http://schemas.microsoft.com/office/drawing/2014/main" id="{7F4A1FD1-3EE5-4243-A165-B2A34DC0E419}"/>
              </a:ext>
            </a:extLst>
          </p:cNvPr>
          <p:cNvPicPr>
            <a:picLocks noChangeAspect="1"/>
          </p:cNvPicPr>
          <p:nvPr/>
        </p:nvPicPr>
        <p:blipFill>
          <a:blip r:embed="rId6"/>
          <a:stretch>
            <a:fillRect/>
          </a:stretch>
        </p:blipFill>
        <p:spPr>
          <a:xfrm>
            <a:off x="2535850" y="912826"/>
            <a:ext cx="1995646" cy="2673854"/>
          </a:xfrm>
          <a:prstGeom prst="rect">
            <a:avLst/>
          </a:prstGeom>
        </p:spPr>
      </p:pic>
      <p:sp>
        <p:nvSpPr>
          <p:cNvPr id="13" name="Oval 12"/>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38846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Demo </a:t>
            </a:r>
            <a:r>
              <a:rPr lang="en-US" dirty="0" smtClean="0">
                <a:solidFill>
                  <a:srgbClr val="FF6600"/>
                </a:solidFill>
                <a:latin typeface="Gill Sans"/>
                <a:cs typeface="Gill Sans"/>
              </a:rPr>
              <a:t>Workflow</a:t>
            </a:r>
            <a:endParaRPr lang="en-US" dirty="0">
              <a:solidFill>
                <a:srgbClr val="FF6600"/>
              </a:solidFill>
              <a:latin typeface="Gill Sans"/>
              <a:cs typeface="Gill Sans"/>
            </a:endParaRPr>
          </a:p>
        </p:txBody>
      </p:sp>
      <p:cxnSp>
        <p:nvCxnSpPr>
          <p:cNvPr id="15" name="Straight Connector 14"/>
          <p:cNvCxnSpPr>
            <a:stCxn id="5" idx="2"/>
            <a:endCxn id="6" idx="0"/>
          </p:cNvCxnSpPr>
          <p:nvPr/>
        </p:nvCxnSpPr>
        <p:spPr bwMode="auto">
          <a:xfrm>
            <a:off x="6427792" y="1378486"/>
            <a:ext cx="0" cy="418513"/>
          </a:xfrm>
          <a:prstGeom prst="line">
            <a:avLst/>
          </a:prstGeom>
          <a:solidFill>
            <a:schemeClr val="accent1"/>
          </a:solidFill>
          <a:ln w="9525" cap="flat" cmpd="sng" algn="ctr">
            <a:solidFill>
              <a:schemeClr val="tx1"/>
            </a:solidFill>
            <a:prstDash val="solid"/>
            <a:round/>
            <a:headEnd type="none" w="med" len="med"/>
            <a:tailEnd type="arrow" w="med" len="med"/>
          </a:ln>
          <a:effectLst/>
        </p:spPr>
      </p:cxnSp>
      <p:grpSp>
        <p:nvGrpSpPr>
          <p:cNvPr id="22" name="Group 21"/>
          <p:cNvGrpSpPr/>
          <p:nvPr/>
        </p:nvGrpSpPr>
        <p:grpSpPr>
          <a:xfrm>
            <a:off x="3774021" y="2285769"/>
            <a:ext cx="2593975" cy="1066833"/>
            <a:chOff x="2390775" y="1368621"/>
            <a:chExt cx="2593975" cy="1696480"/>
          </a:xfrm>
        </p:grpSpPr>
        <p:cxnSp>
          <p:nvCxnSpPr>
            <p:cNvPr id="17" name="Straight Connector 16"/>
            <p:cNvCxnSpPr/>
            <p:nvPr/>
          </p:nvCxnSpPr>
          <p:spPr bwMode="auto">
            <a:xfrm flipH="1">
              <a:off x="2393950" y="2622894"/>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cxnSpLocks/>
            </p:cNvCxnSpPr>
            <p:nvPr/>
          </p:nvCxnSpPr>
          <p:spPr bwMode="auto">
            <a:xfrm>
              <a:off x="3810000" y="1800110"/>
              <a:ext cx="0" cy="80788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a:cxnSpLocks/>
            </p:cNvCxnSpPr>
            <p:nvPr/>
          </p:nvCxnSpPr>
          <p:spPr bwMode="auto">
            <a:xfrm>
              <a:off x="4984750" y="2634291"/>
              <a:ext cx="0" cy="430810"/>
            </a:xfrm>
            <a:prstGeom prst="line">
              <a:avLst/>
            </a:prstGeom>
            <a:solidFill>
              <a:schemeClr val="accent1"/>
            </a:solidFill>
            <a:ln w="9525" cap="flat" cmpd="sng" algn="ctr">
              <a:solidFill>
                <a:schemeClr val="tx1"/>
              </a:solidFill>
              <a:prstDash val="solid"/>
              <a:round/>
              <a:headEnd type="none" w="med" len="med"/>
              <a:tailEnd type="arrow" w="med" len="med"/>
            </a:ln>
            <a:effectLst/>
          </p:spPr>
        </p:cxnSp>
        <p:cxnSp>
          <p:nvCxnSpPr>
            <p:cNvPr id="21" name="Straight Connector 20"/>
            <p:cNvCxnSpPr>
              <a:cxnSpLocks/>
            </p:cNvCxnSpPr>
            <p:nvPr/>
          </p:nvCxnSpPr>
          <p:spPr bwMode="auto">
            <a:xfrm>
              <a:off x="2390775" y="2607366"/>
              <a:ext cx="0" cy="406934"/>
            </a:xfrm>
            <a:prstGeom prst="line">
              <a:avLst/>
            </a:prstGeom>
            <a:solidFill>
              <a:schemeClr val="accent1"/>
            </a:solidFill>
            <a:ln w="9525" cap="flat" cmpd="sng" algn="ctr">
              <a:solidFill>
                <a:schemeClr val="tx1"/>
              </a:solidFill>
              <a:prstDash val="solid"/>
              <a:round/>
              <a:headEnd type="none" w="med" len="med"/>
              <a:tailEnd type="arrow" w="med" len="med"/>
            </a:ln>
            <a:effectLst/>
          </p:spPr>
        </p:cxnSp>
        <p:cxnSp>
          <p:nvCxnSpPr>
            <p:cNvPr id="55" name="Straight Connector 54"/>
            <p:cNvCxnSpPr/>
            <p:nvPr/>
          </p:nvCxnSpPr>
          <p:spPr bwMode="auto">
            <a:xfrm flipH="1">
              <a:off x="2393950" y="181501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Straight Connector 56"/>
            <p:cNvCxnSpPr>
              <a:cxnSpLocks/>
            </p:cNvCxnSpPr>
            <p:nvPr/>
          </p:nvCxnSpPr>
          <p:spPr bwMode="auto">
            <a:xfrm>
              <a:off x="4984750" y="1368621"/>
              <a:ext cx="0" cy="43080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Straight Connector 57"/>
            <p:cNvCxnSpPr>
              <a:cxnSpLocks/>
            </p:cNvCxnSpPr>
            <p:nvPr/>
          </p:nvCxnSpPr>
          <p:spPr bwMode="auto">
            <a:xfrm>
              <a:off x="2390775" y="1435939"/>
              <a:ext cx="0" cy="406934"/>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3" name="Group 22"/>
          <p:cNvGrpSpPr/>
          <p:nvPr/>
        </p:nvGrpSpPr>
        <p:grpSpPr>
          <a:xfrm rot="10800000">
            <a:off x="3774021" y="3686942"/>
            <a:ext cx="2593975" cy="795831"/>
            <a:chOff x="2390775" y="2351888"/>
            <a:chExt cx="2593975" cy="795831"/>
          </a:xfrm>
        </p:grpSpPr>
        <p:cxnSp>
          <p:nvCxnSpPr>
            <p:cNvPr id="24" name="Straight Connector 2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cxnSpLocks/>
              <a:stCxn id="9" idx="0"/>
            </p:cNvCxnSpPr>
            <p:nvPr/>
          </p:nvCxnSpPr>
          <p:spPr bwMode="auto">
            <a:xfrm rot="10800000" flipV="1">
              <a:off x="3567112" y="2351888"/>
              <a:ext cx="0" cy="224264"/>
            </a:xfrm>
            <a:prstGeom prst="line">
              <a:avLst/>
            </a:prstGeom>
            <a:solidFill>
              <a:schemeClr val="accent1"/>
            </a:solidFill>
            <a:ln w="9525" cap="flat" cmpd="sng" algn="ctr">
              <a:solidFill>
                <a:schemeClr val="tx1"/>
              </a:solidFill>
              <a:prstDash val="solid"/>
              <a:round/>
              <a:headEnd type="arrow" w="med" len="med"/>
              <a:tailEnd type="none" w="med" len="med"/>
            </a:ln>
            <a:effectLst/>
          </p:spPr>
        </p:cxnSp>
        <p:cxnSp>
          <p:nvCxnSpPr>
            <p:cNvPr id="26" name="Straight Connector 25"/>
            <p:cNvCxnSpPr>
              <a:cxnSpLocks/>
            </p:cNvCxnSpPr>
            <p:nvPr/>
          </p:nvCxnSpPr>
          <p:spPr bwMode="auto">
            <a:xfrm rot="10800000" flipV="1">
              <a:off x="4984750" y="2781300"/>
              <a:ext cx="0" cy="3664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a:cxnSpLocks/>
            </p:cNvCxnSpPr>
            <p:nvPr/>
          </p:nvCxnSpPr>
          <p:spPr bwMode="auto">
            <a:xfrm rot="10800000" flipV="1">
              <a:off x="2390775" y="2781300"/>
              <a:ext cx="0" cy="315619"/>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8" name="Group 27"/>
          <p:cNvGrpSpPr/>
          <p:nvPr/>
        </p:nvGrpSpPr>
        <p:grpSpPr>
          <a:xfrm>
            <a:off x="3770846" y="4689180"/>
            <a:ext cx="2593975" cy="500561"/>
            <a:chOff x="2390775" y="2516997"/>
            <a:chExt cx="2593975" cy="500561"/>
          </a:xfrm>
        </p:grpSpPr>
        <p:cxnSp>
          <p:nvCxnSpPr>
            <p:cNvPr id="29" name="Straight Connector 28"/>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a:cxnSpLocks/>
            </p:cNvCxnSpPr>
            <p:nvPr/>
          </p:nvCxnSpPr>
          <p:spPr bwMode="auto">
            <a:xfrm>
              <a:off x="3810000" y="2516997"/>
              <a:ext cx="0" cy="2643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a:cxnSpLocks/>
            </p:cNvCxnSpPr>
            <p:nvPr/>
          </p:nvCxnSpPr>
          <p:spPr bwMode="auto">
            <a:xfrm>
              <a:off x="4984750" y="2781300"/>
              <a:ext cx="0" cy="236258"/>
            </a:xfrm>
            <a:prstGeom prst="line">
              <a:avLst/>
            </a:prstGeom>
            <a:solidFill>
              <a:schemeClr val="accent1"/>
            </a:solidFill>
            <a:ln w="9525" cap="flat" cmpd="sng" algn="ctr">
              <a:solidFill>
                <a:schemeClr val="tx1"/>
              </a:solidFill>
              <a:prstDash val="solid"/>
              <a:round/>
              <a:headEnd type="none" w="med" len="med"/>
              <a:tailEnd type="arrow" w="med" len="med"/>
            </a:ln>
            <a:effectLst/>
          </p:spPr>
        </p:cxnSp>
        <p:cxnSp>
          <p:nvCxnSpPr>
            <p:cNvPr id="32" name="Straight Connector 31"/>
            <p:cNvCxnSpPr>
              <a:cxnSpLocks/>
            </p:cNvCxnSpPr>
            <p:nvPr/>
          </p:nvCxnSpPr>
          <p:spPr bwMode="auto">
            <a:xfrm>
              <a:off x="2390775" y="2781300"/>
              <a:ext cx="0" cy="236258"/>
            </a:xfrm>
            <a:prstGeom prst="line">
              <a:avLst/>
            </a:prstGeom>
            <a:solidFill>
              <a:schemeClr val="accent1"/>
            </a:solidFill>
            <a:ln w="9525" cap="flat" cmpd="sng" algn="ctr">
              <a:solidFill>
                <a:schemeClr val="tx1"/>
              </a:solidFill>
              <a:prstDash val="solid"/>
              <a:round/>
              <a:headEnd type="none" w="med" len="med"/>
              <a:tailEnd type="arrow" w="med" len="med"/>
            </a:ln>
            <a:effectLst/>
          </p:spPr>
        </p:cxnSp>
      </p:grpSp>
      <p:grpSp>
        <p:nvGrpSpPr>
          <p:cNvPr id="33" name="Group 32"/>
          <p:cNvGrpSpPr/>
          <p:nvPr/>
        </p:nvGrpSpPr>
        <p:grpSpPr>
          <a:xfrm rot="10800000">
            <a:off x="3804712" y="5633574"/>
            <a:ext cx="2593975" cy="584134"/>
            <a:chOff x="2390775" y="2490394"/>
            <a:chExt cx="2593975" cy="584134"/>
          </a:xfrm>
        </p:grpSpPr>
        <p:cxnSp>
          <p:nvCxnSpPr>
            <p:cNvPr id="34" name="Straight Connector 3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a:cxnSpLocks/>
            </p:cNvCxnSpPr>
            <p:nvPr/>
          </p:nvCxnSpPr>
          <p:spPr bwMode="auto">
            <a:xfrm rot="10800000" flipV="1">
              <a:off x="3640136" y="2490394"/>
              <a:ext cx="0" cy="282990"/>
            </a:xfrm>
            <a:prstGeom prst="line">
              <a:avLst/>
            </a:prstGeom>
            <a:solidFill>
              <a:schemeClr val="accent1"/>
            </a:solidFill>
            <a:ln w="9525" cap="flat" cmpd="sng" algn="ctr">
              <a:solidFill>
                <a:schemeClr val="tx1"/>
              </a:solidFill>
              <a:prstDash val="solid"/>
              <a:round/>
              <a:headEnd type="arrow" w="med" len="med"/>
              <a:tailEnd type="none" w="med" len="med"/>
            </a:ln>
            <a:effectLst/>
          </p:spPr>
        </p:cxnSp>
        <p:cxnSp>
          <p:nvCxnSpPr>
            <p:cNvPr id="36" name="Straight Connector 35"/>
            <p:cNvCxnSpPr>
              <a:cxnSpLocks/>
            </p:cNvCxnSpPr>
            <p:nvPr/>
          </p:nvCxnSpPr>
          <p:spPr bwMode="auto">
            <a:xfrm rot="10800000" flipV="1">
              <a:off x="4984750" y="2781300"/>
              <a:ext cx="0" cy="2724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a:cxnSpLocks/>
            </p:cNvCxnSpPr>
            <p:nvPr/>
          </p:nvCxnSpPr>
          <p:spPr bwMode="auto">
            <a:xfrm rot="10800000" flipV="1">
              <a:off x="2390775" y="2781300"/>
              <a:ext cx="0" cy="29322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5" name="Rectangle 4"/>
          <p:cNvSpPr/>
          <p:nvPr/>
        </p:nvSpPr>
        <p:spPr bwMode="auto">
          <a:xfrm>
            <a:off x="5418142" y="87448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RCL</a:t>
            </a:r>
            <a:r>
              <a:rPr kumimoji="0" lang="en-GB" sz="1200" b="0" i="0" u="none" strike="noStrike" cap="none" normalizeH="0" dirty="0">
                <a:ln>
                  <a:noFill/>
                </a:ln>
                <a:solidFill>
                  <a:schemeClr val="tx1"/>
                </a:solidFill>
                <a:effectLst/>
                <a:latin typeface="Arial" charset="0"/>
                <a:cs typeface="Arial" charset="0"/>
              </a:rPr>
              <a:t> Topology Cleaning</a:t>
            </a:r>
            <a:endParaRPr kumimoji="0" lang="en-GB" sz="1200" b="0" i="0" u="none" strike="noStrike" cap="none" normalizeH="0" baseline="0" dirty="0">
              <a:ln>
                <a:noFill/>
              </a:ln>
              <a:solidFill>
                <a:schemeClr val="tx1"/>
              </a:solidFill>
              <a:effectLst/>
              <a:latin typeface="Arial" charset="0"/>
              <a:cs typeface="Arial" charset="0"/>
            </a:endParaRPr>
          </a:p>
        </p:txBody>
      </p:sp>
      <p:sp>
        <p:nvSpPr>
          <p:cNvPr id="6" name="Rectangle 5"/>
          <p:cNvSpPr/>
          <p:nvPr/>
        </p:nvSpPr>
        <p:spPr bwMode="auto">
          <a:xfrm>
            <a:off x="5418142" y="1796999"/>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Processing algorithm: simplify geometries</a:t>
            </a:r>
          </a:p>
        </p:txBody>
      </p:sp>
      <p:grpSp>
        <p:nvGrpSpPr>
          <p:cNvPr id="2" name="Group 1"/>
          <p:cNvGrpSpPr/>
          <p:nvPr/>
        </p:nvGrpSpPr>
        <p:grpSpPr>
          <a:xfrm>
            <a:off x="2945297" y="3340105"/>
            <a:ext cx="4492724" cy="504000"/>
            <a:chOff x="1428750" y="2692251"/>
            <a:chExt cx="4492724" cy="504000"/>
          </a:xfrm>
        </p:grpSpPr>
        <p:sp>
          <p:nvSpPr>
            <p:cNvPr id="7" name="Rectangle 6"/>
            <p:cNvSpPr/>
            <p:nvPr/>
          </p:nvSpPr>
          <p:spPr bwMode="auto">
            <a:xfrm>
              <a:off x="1428750"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Space Syntax Analysis</a:t>
              </a:r>
            </a:p>
          </p:txBody>
        </p:sp>
        <p:sp>
          <p:nvSpPr>
            <p:cNvPr id="8" name="Rectangle 7"/>
            <p:cNvSpPr/>
            <p:nvPr/>
          </p:nvSpPr>
          <p:spPr bwMode="auto">
            <a:xfrm>
              <a:off x="3902174"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Catchment Analyser</a:t>
              </a:r>
            </a:p>
          </p:txBody>
        </p:sp>
      </p:grpSp>
      <p:sp>
        <p:nvSpPr>
          <p:cNvPr id="9" name="Rectangle 8"/>
          <p:cNvSpPr/>
          <p:nvPr/>
        </p:nvSpPr>
        <p:spPr bwMode="auto">
          <a:xfrm>
            <a:off x="4182009" y="4262618"/>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Visualisation</a:t>
            </a:r>
          </a:p>
        </p:txBody>
      </p:sp>
      <p:grpSp>
        <p:nvGrpSpPr>
          <p:cNvPr id="3" name="Group 2"/>
          <p:cNvGrpSpPr/>
          <p:nvPr/>
        </p:nvGrpSpPr>
        <p:grpSpPr>
          <a:xfrm>
            <a:off x="2926481" y="5185131"/>
            <a:ext cx="4508128" cy="504000"/>
            <a:chOff x="1413346" y="4996507"/>
            <a:chExt cx="4508128" cy="504000"/>
          </a:xfrm>
        </p:grpSpPr>
        <p:sp>
          <p:nvSpPr>
            <p:cNvPr id="10" name="Rectangle 9"/>
            <p:cNvSpPr/>
            <p:nvPr/>
          </p:nvSpPr>
          <p:spPr bwMode="auto">
            <a:xfrm>
              <a:off x="1413346"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Gate Transformer/movement correlation</a:t>
              </a:r>
              <a:endParaRPr kumimoji="0" lang="en-GB" sz="1200" b="0" i="0" u="none" strike="noStrike" cap="none" normalizeH="0" baseline="0" dirty="0">
                <a:ln>
                  <a:noFill/>
                </a:ln>
                <a:solidFill>
                  <a:schemeClr val="tx1"/>
                </a:solidFill>
                <a:effectLst/>
              </a:endParaRPr>
            </a:p>
          </p:txBody>
        </p:sp>
        <p:sp>
          <p:nvSpPr>
            <p:cNvPr id="11" name="Rectangle 10"/>
            <p:cNvSpPr/>
            <p:nvPr/>
          </p:nvSpPr>
          <p:spPr bwMode="auto">
            <a:xfrm>
              <a:off x="3902174"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Urban data input</a:t>
              </a:r>
              <a:endParaRPr kumimoji="0" lang="en-GB" sz="1200" b="0" i="0" u="none" strike="noStrike" cap="none" normalizeH="0" baseline="0" dirty="0">
                <a:ln>
                  <a:noFill/>
                </a:ln>
                <a:solidFill>
                  <a:schemeClr val="tx1"/>
                </a:solidFill>
                <a:effectLst/>
              </a:endParaRPr>
            </a:p>
          </p:txBody>
        </p:sp>
      </p:grpSp>
      <p:sp>
        <p:nvSpPr>
          <p:cNvPr id="14" name="Rectangle 13"/>
          <p:cNvSpPr/>
          <p:nvPr/>
        </p:nvSpPr>
        <p:spPr bwMode="auto">
          <a:xfrm>
            <a:off x="4131209" y="620923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Integrated Urban Model</a:t>
            </a:r>
          </a:p>
        </p:txBody>
      </p:sp>
      <p:cxnSp>
        <p:nvCxnSpPr>
          <p:cNvPr id="52" name="Straight Connector 51"/>
          <p:cNvCxnSpPr>
            <a:stCxn id="53" idx="2"/>
            <a:endCxn id="54" idx="0"/>
          </p:cNvCxnSpPr>
          <p:nvPr/>
        </p:nvCxnSpPr>
        <p:spPr bwMode="auto">
          <a:xfrm>
            <a:off x="3955525" y="1378486"/>
            <a:ext cx="0" cy="418513"/>
          </a:xfrm>
          <a:prstGeom prst="line">
            <a:avLst/>
          </a:prstGeom>
          <a:solidFill>
            <a:schemeClr val="accent1"/>
          </a:solidFill>
          <a:ln w="9525" cap="flat" cmpd="sng" algn="ctr">
            <a:solidFill>
              <a:schemeClr val="tx1"/>
            </a:solidFill>
            <a:prstDash val="solid"/>
            <a:round/>
            <a:headEnd type="arrow" w="med" len="med"/>
            <a:tailEnd type="arrow" w="med" len="med"/>
          </a:ln>
          <a:effectLst/>
        </p:spPr>
      </p:cxnSp>
      <p:sp>
        <p:nvSpPr>
          <p:cNvPr id="53" name="Rectangle 52"/>
          <p:cNvSpPr/>
          <p:nvPr/>
        </p:nvSpPr>
        <p:spPr bwMode="auto">
          <a:xfrm>
            <a:off x="2945875" y="87448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charset="0"/>
                <a:cs typeface="Arial" charset="0"/>
              </a:rPr>
              <a:t>Axial Map Verification</a:t>
            </a:r>
            <a:endParaRPr kumimoji="0" lang="en-GB" sz="1200" b="0" i="0" u="none" strike="noStrike" cap="none" normalizeH="0" baseline="0" dirty="0">
              <a:ln>
                <a:noFill/>
              </a:ln>
              <a:solidFill>
                <a:schemeClr val="tx1"/>
              </a:solidFill>
              <a:effectLst/>
              <a:latin typeface="Arial" charset="0"/>
              <a:cs typeface="Arial" charset="0"/>
            </a:endParaRPr>
          </a:p>
        </p:txBody>
      </p:sp>
      <p:sp>
        <p:nvSpPr>
          <p:cNvPr id="54" name="Rectangle 53"/>
          <p:cNvSpPr/>
          <p:nvPr/>
        </p:nvSpPr>
        <p:spPr bwMode="auto">
          <a:xfrm>
            <a:off x="2945875" y="1796999"/>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charset="0"/>
                <a:cs typeface="Arial" charset="0"/>
              </a:rPr>
              <a:t>Unlinks Verification</a:t>
            </a:r>
            <a:endParaRPr kumimoji="0" lang="en-GB" sz="1200" b="0" i="0" u="none" strike="noStrike" cap="none" normalizeH="0" baseline="0" dirty="0">
              <a:ln>
                <a:noFill/>
              </a:ln>
              <a:solidFill>
                <a:schemeClr val="tx1"/>
              </a:solidFill>
              <a:effectLst/>
              <a:latin typeface="Arial" charset="0"/>
              <a:cs typeface="Arial" charset="0"/>
            </a:endParaRPr>
          </a:p>
        </p:txBody>
      </p:sp>
      <p:cxnSp>
        <p:nvCxnSpPr>
          <p:cNvPr id="59" name="Straight Connector 58"/>
          <p:cNvCxnSpPr>
            <a:cxnSpLocks/>
            <a:endCxn id="9" idx="0"/>
          </p:cNvCxnSpPr>
          <p:nvPr/>
        </p:nvCxnSpPr>
        <p:spPr bwMode="auto">
          <a:xfrm>
            <a:off x="5191659" y="4063716"/>
            <a:ext cx="0" cy="198902"/>
          </a:xfrm>
          <a:prstGeom prst="line">
            <a:avLst/>
          </a:prstGeom>
          <a:solidFill>
            <a:schemeClr val="accent1"/>
          </a:solidFill>
          <a:ln w="9525" cap="flat" cmpd="sng" algn="ctr">
            <a:solidFill>
              <a:schemeClr val="tx1"/>
            </a:solidFill>
            <a:prstDash val="solid"/>
            <a:round/>
            <a:headEnd type="none" w="med" len="med"/>
            <a:tailEnd type="arrow" w="med" len="med"/>
          </a:ln>
          <a:effectLst/>
        </p:spPr>
      </p:cxnSp>
      <p:sp>
        <p:nvSpPr>
          <p:cNvPr id="67" name="Oval 66"/>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054526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 r="61" b="4334"/>
          <a:stretch/>
        </p:blipFill>
        <p:spPr>
          <a:xfrm>
            <a:off x="729570" y="709613"/>
            <a:ext cx="9561059" cy="5720216"/>
          </a:xfrm>
          <a:prstGeom prst="rect">
            <a:avLst/>
          </a:prstGeom>
        </p:spPr>
      </p:pic>
      <p:sp>
        <p:nvSpPr>
          <p:cNvPr id="6" name="TextBox 5"/>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SST Installation</a:t>
            </a:r>
            <a:endParaRPr lang="en-US" dirty="0">
              <a:solidFill>
                <a:srgbClr val="FF6600"/>
              </a:solidFill>
              <a:latin typeface="Gill Sans"/>
              <a:cs typeface="Gill Sans"/>
            </a:endParaRPr>
          </a:p>
        </p:txBody>
      </p:sp>
      <p:pic>
        <p:nvPicPr>
          <p:cNvPr id="5" name="Picture 4" descr="2017-07-02 10.25.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434" y="1362942"/>
            <a:ext cx="7761013" cy="4737901"/>
          </a:xfrm>
          <a:prstGeom prst="rect">
            <a:avLst/>
          </a:prstGeom>
        </p:spPr>
      </p:pic>
      <p:sp>
        <p:nvSpPr>
          <p:cNvPr id="8" name="Oval 7"/>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088728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SST Installation</a:t>
            </a:r>
            <a:endParaRPr lang="en-US" dirty="0">
              <a:solidFill>
                <a:srgbClr val="FF6600"/>
              </a:solidFill>
              <a:latin typeface="Gill Sans"/>
              <a:cs typeface="Gill Sans"/>
            </a:endParaRPr>
          </a:p>
        </p:txBody>
      </p:sp>
      <p:pic>
        <p:nvPicPr>
          <p:cNvPr id="7" name="Picture 6" descr="Screen Shot 2017-07-02 at 10.54.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933" y="702733"/>
            <a:ext cx="9541933" cy="5963708"/>
          </a:xfrm>
          <a:prstGeom prst="rect">
            <a:avLst/>
          </a:prstGeom>
        </p:spPr>
      </p:pic>
      <p:sp>
        <p:nvSpPr>
          <p:cNvPr id="11" name="Oval 10"/>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
        <p:nvSpPr>
          <p:cNvPr id="12" name="Rectangle 11"/>
          <p:cNvSpPr/>
          <p:nvPr/>
        </p:nvSpPr>
        <p:spPr bwMode="auto">
          <a:xfrm>
            <a:off x="6282267" y="2167618"/>
            <a:ext cx="1727200" cy="1710387"/>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
        <p:nvSpPr>
          <p:cNvPr id="13" name="Rectangle 12"/>
          <p:cNvSpPr/>
          <p:nvPr/>
        </p:nvSpPr>
        <p:spPr bwMode="auto">
          <a:xfrm>
            <a:off x="7806268" y="999138"/>
            <a:ext cx="1473199" cy="287886"/>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286251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SST sample data</a:t>
            </a:r>
            <a:endParaRPr lang="en-US" dirty="0">
              <a:solidFill>
                <a:srgbClr val="FF6600"/>
              </a:solidFill>
              <a:latin typeface="Gill Sans"/>
              <a:cs typeface="Gill Sans"/>
            </a:endParaRPr>
          </a:p>
        </p:txBody>
      </p:sp>
      <p:pic>
        <p:nvPicPr>
          <p:cNvPr id="2" name="Picture 1" descr="2017-07-02 11.02.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199" y="1001287"/>
            <a:ext cx="8449733" cy="5827050"/>
          </a:xfrm>
          <a:prstGeom prst="rect">
            <a:avLst/>
          </a:prstGeom>
        </p:spPr>
      </p:pic>
      <p:sp>
        <p:nvSpPr>
          <p:cNvPr id="3" name="Rectangle 2"/>
          <p:cNvSpPr/>
          <p:nvPr/>
        </p:nvSpPr>
        <p:spPr>
          <a:xfrm>
            <a:off x="1166283" y="548572"/>
            <a:ext cx="8570384" cy="415498"/>
          </a:xfrm>
          <a:prstGeom prst="rect">
            <a:avLst/>
          </a:prstGeom>
        </p:spPr>
        <p:txBody>
          <a:bodyPr wrap="square">
            <a:spAutoFit/>
          </a:bodyPr>
          <a:lstStyle/>
          <a:p>
            <a:r>
              <a:rPr lang="en-US" dirty="0"/>
              <a:t>https://</a:t>
            </a:r>
            <a:r>
              <a:rPr lang="en-US" dirty="0" err="1"/>
              <a:t>github.com</a:t>
            </a:r>
            <a:r>
              <a:rPr lang="en-US" dirty="0"/>
              <a:t>/</a:t>
            </a:r>
            <a:r>
              <a:rPr lang="en-US" dirty="0" err="1"/>
              <a:t>SpaceGroupUCL</a:t>
            </a:r>
            <a:r>
              <a:rPr lang="en-US" dirty="0"/>
              <a:t>/</a:t>
            </a:r>
            <a:r>
              <a:rPr lang="en-US" dirty="0" err="1"/>
              <a:t>qgisSpaceSyntaxToolkit</a:t>
            </a:r>
            <a:r>
              <a:rPr lang="en-US" dirty="0"/>
              <a:t>/releases</a:t>
            </a:r>
          </a:p>
        </p:txBody>
      </p:sp>
      <p:sp>
        <p:nvSpPr>
          <p:cNvPr id="11" name="Oval 10"/>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
        <p:nvSpPr>
          <p:cNvPr id="12" name="Rectangle 11"/>
          <p:cNvSpPr/>
          <p:nvPr/>
        </p:nvSpPr>
        <p:spPr bwMode="auto">
          <a:xfrm>
            <a:off x="2999844" y="6441594"/>
            <a:ext cx="6059489" cy="416886"/>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89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982868"/>
          </a:xfrm>
          <a:prstGeom prst="rect">
            <a:avLst/>
          </a:prstGeom>
          <a:noFill/>
        </p:spPr>
        <p:txBody>
          <a:bodyPr wrap="square" rtlCol="0">
            <a:spAutoFit/>
          </a:bodyPr>
          <a:lstStyle/>
          <a:p>
            <a:pPr>
              <a:lnSpc>
                <a:spcPct val="150000"/>
              </a:lnSpc>
            </a:pPr>
            <a:r>
              <a:rPr lang="en-GB" sz="1400" b="1" dirty="0">
                <a:latin typeface="Gill Sans"/>
                <a:cs typeface="Gill Sans"/>
              </a:rPr>
              <a:t>Preparing and analysing axial </a:t>
            </a:r>
            <a:r>
              <a:rPr lang="en-GB" sz="1400" b="1" dirty="0" smtClean="0">
                <a:latin typeface="Gill Sans"/>
                <a:cs typeface="Gill Sans"/>
              </a:rPr>
              <a:t>models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Model preparation: making axial and unlinks maps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Model verification:  verifying the axial and unlinks maps</a:t>
            </a:r>
            <a:endParaRPr lang="en-GB" sz="1400" dirty="0">
              <a:latin typeface="Gill Sans"/>
              <a:cs typeface="Gill Sans"/>
            </a:endParaRP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Model analysis: Axial and segment analysis of the axial model</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Visualising the results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1</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468257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Drawing an axial map (use a projected CRS!)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preparation: making axial and unlinks maps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p:cNvPicPr>
            <a:picLocks noChangeAspect="1"/>
          </p:cNvPicPr>
          <p:nvPr/>
        </p:nvPicPr>
        <p:blipFill>
          <a:blip r:embed="rId2"/>
          <a:stretch>
            <a:fillRect/>
          </a:stretch>
        </p:blipFill>
        <p:spPr>
          <a:xfrm>
            <a:off x="1397092" y="1243821"/>
            <a:ext cx="7899216" cy="5496920"/>
          </a:xfrm>
          <a:prstGeom prst="rect">
            <a:avLst/>
          </a:prstGeom>
        </p:spPr>
      </p:pic>
    </p:spTree>
    <p:extLst>
      <p:ext uri="{BB962C8B-B14F-4D97-AF65-F5344CB8AC3E}">
        <p14:creationId xmlns:p14="http://schemas.microsoft.com/office/powerpoint/2010/main" val="1679598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2017-06-29 11.20.4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00" y="1054073"/>
            <a:ext cx="6594876" cy="4875159"/>
          </a:xfrm>
          <a:prstGeom prst="rect">
            <a:avLst/>
          </a:prstGeom>
        </p:spPr>
      </p:pic>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Introduction</a:t>
            </a:r>
          </a:p>
        </p:txBody>
      </p:sp>
      <p:pic>
        <p:nvPicPr>
          <p:cNvPr id="14" name="Picture 13"/>
          <p:cNvPicPr>
            <a:picLocks noChangeAspect="1"/>
          </p:cNvPicPr>
          <p:nvPr/>
        </p:nvPicPr>
        <p:blipFill rotWithShape="1">
          <a:blip r:embed="rId3"/>
          <a:srcRect l="24510" t="33921" r="63495" b="26689"/>
          <a:stretch/>
        </p:blipFill>
        <p:spPr>
          <a:xfrm>
            <a:off x="7840664" y="709613"/>
            <a:ext cx="2455861" cy="5040441"/>
          </a:xfrm>
          <a:prstGeom prst="rect">
            <a:avLst/>
          </a:prstGeom>
        </p:spPr>
      </p:pic>
      <p:pic>
        <p:nvPicPr>
          <p:cNvPr id="3" name="Picture 2" descr="2017-06-29 11.03.00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8884" y="2445494"/>
            <a:ext cx="6799270" cy="3962401"/>
          </a:xfrm>
          <a:prstGeom prst="rect">
            <a:avLst/>
          </a:prstGeom>
        </p:spPr>
      </p:pic>
    </p:spTree>
    <p:extLst>
      <p:ext uri="{BB962C8B-B14F-4D97-AF65-F5344CB8AC3E}">
        <p14:creationId xmlns:p14="http://schemas.microsoft.com/office/powerpoint/2010/main" val="4266812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Drawing an unlinks map</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preparation: making axial and unlinks maps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p:cNvPicPr>
            <a:picLocks noChangeAspect="1"/>
          </p:cNvPicPr>
          <p:nvPr/>
        </p:nvPicPr>
        <p:blipFill>
          <a:blip r:embed="rId2"/>
          <a:stretch>
            <a:fillRect/>
          </a:stretch>
        </p:blipFill>
        <p:spPr>
          <a:xfrm>
            <a:off x="1397092" y="1243821"/>
            <a:ext cx="7899216" cy="5496920"/>
          </a:xfrm>
          <a:prstGeom prst="rect">
            <a:avLst/>
          </a:prstGeom>
        </p:spPr>
      </p:pic>
    </p:spTree>
    <p:extLst>
      <p:ext uri="{BB962C8B-B14F-4D97-AF65-F5344CB8AC3E}">
        <p14:creationId xmlns:p14="http://schemas.microsoft.com/office/powerpoint/2010/main" val="1111341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Load the layers in the Graph Analysis Tool</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10.35.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263" y="1157030"/>
            <a:ext cx="3816000" cy="6147001"/>
          </a:xfrm>
          <a:prstGeom prst="rect">
            <a:avLst/>
          </a:prstGeom>
        </p:spPr>
      </p:pic>
      <p:pic>
        <p:nvPicPr>
          <p:cNvPr id="10" name="Picture 9" descr="2017-07-02 10.36.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7540" y="1157030"/>
            <a:ext cx="3799238" cy="6120000"/>
          </a:xfrm>
          <a:prstGeom prst="rect">
            <a:avLst/>
          </a:prstGeom>
        </p:spPr>
      </p:pic>
    </p:spTree>
    <p:extLst>
      <p:ext uri="{BB962C8B-B14F-4D97-AF65-F5344CB8AC3E}">
        <p14:creationId xmlns:p14="http://schemas.microsoft.com/office/powerpoint/2010/main" val="4249664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Verification is done on the two layers combined</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7" name="Picture 6" descr="figure 8a_sst_map_verification_problems_filter.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1955" y="1277006"/>
            <a:ext cx="9144000" cy="5715000"/>
          </a:xfrm>
          <a:prstGeom prst="rect">
            <a:avLst/>
          </a:prstGeom>
        </p:spPr>
      </p:pic>
    </p:spTree>
    <p:extLst>
      <p:ext uri="{BB962C8B-B14F-4D97-AF65-F5344CB8AC3E}">
        <p14:creationId xmlns:p14="http://schemas.microsoft.com/office/powerpoint/2010/main" val="2789050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Axial map errors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8" name="Picture 7" descr="figure 7a_sst_map_error_polyline_se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8034" y="1383086"/>
            <a:ext cx="2164320" cy="2700000"/>
          </a:xfrm>
          <a:prstGeom prst="rect">
            <a:avLst/>
          </a:prstGeom>
          <a:ln>
            <a:solidFill>
              <a:schemeClr val="tx1"/>
            </a:solidFill>
          </a:ln>
        </p:spPr>
      </p:pic>
      <p:pic>
        <p:nvPicPr>
          <p:cNvPr id="9" name="Picture 8" descr="figure 7b_sst_map_error_duplicate_sel.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39909" y="1383086"/>
            <a:ext cx="2164320" cy="2700000"/>
          </a:xfrm>
          <a:prstGeom prst="rect">
            <a:avLst/>
          </a:prstGeom>
          <a:ln>
            <a:solidFill>
              <a:srgbClr val="000000"/>
            </a:solidFill>
          </a:ln>
        </p:spPr>
      </p:pic>
      <p:pic>
        <p:nvPicPr>
          <p:cNvPr id="10" name="Picture 9" descr="figure 7c_sst_map_error_short_sel.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51874" y="1383086"/>
            <a:ext cx="2164320" cy="2700000"/>
          </a:xfrm>
          <a:prstGeom prst="rect">
            <a:avLst/>
          </a:prstGeom>
          <a:ln>
            <a:solidFill>
              <a:srgbClr val="000000"/>
            </a:solidFill>
          </a:ln>
        </p:spPr>
      </p:pic>
      <p:pic>
        <p:nvPicPr>
          <p:cNvPr id="11" name="Picture 10" descr="figure 7d_sst_map_error_orphan_sel.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38034" y="4263086"/>
            <a:ext cx="2164320" cy="2700000"/>
          </a:xfrm>
          <a:prstGeom prst="rect">
            <a:avLst/>
          </a:prstGeom>
          <a:ln>
            <a:solidFill>
              <a:srgbClr val="000000"/>
            </a:solidFill>
          </a:ln>
        </p:spPr>
      </p:pic>
      <p:pic>
        <p:nvPicPr>
          <p:cNvPr id="12" name="Picture 11" descr="figure 7e_sst_map_error_orphan_topo_sel.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39909" y="4263086"/>
            <a:ext cx="2164320" cy="2700000"/>
          </a:xfrm>
          <a:prstGeom prst="rect">
            <a:avLst/>
          </a:prstGeom>
          <a:ln>
            <a:solidFill>
              <a:srgbClr val="000000"/>
            </a:solidFill>
          </a:ln>
        </p:spPr>
      </p:pic>
      <p:pic>
        <p:nvPicPr>
          <p:cNvPr id="13" name="Picture 12" descr="figure 7f_sst_map_error_island_sel.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51874" y="4263086"/>
            <a:ext cx="2164320" cy="2700000"/>
          </a:xfrm>
          <a:prstGeom prst="rect">
            <a:avLst/>
          </a:prstGeom>
          <a:ln>
            <a:solidFill>
              <a:srgbClr val="000000"/>
            </a:solidFill>
          </a:ln>
        </p:spPr>
      </p:pic>
      <p:sp>
        <p:nvSpPr>
          <p:cNvPr id="14" name="TextBox 13"/>
          <p:cNvSpPr txBox="1"/>
          <p:nvPr/>
        </p:nvSpPr>
        <p:spPr>
          <a:xfrm>
            <a:off x="846723" y="1385216"/>
            <a:ext cx="2091312" cy="3765134"/>
          </a:xfrm>
          <a:prstGeom prst="rect">
            <a:avLst/>
          </a:prstGeom>
          <a:noFill/>
        </p:spPr>
        <p:txBody>
          <a:bodyPr wrap="square" rtlCol="0">
            <a:spAutoFit/>
          </a:bodyPr>
          <a:lstStyle/>
          <a:p>
            <a:pPr marL="342900" indent="-342900">
              <a:lnSpc>
                <a:spcPct val="150000"/>
              </a:lnSpc>
              <a:buFont typeface="+mj-lt"/>
              <a:buAutoNum type="alphaLcParenR"/>
            </a:pPr>
            <a:r>
              <a:rPr lang="en-US" sz="1600" b="1" dirty="0" smtClean="0"/>
              <a:t>Polyline</a:t>
            </a:r>
          </a:p>
          <a:p>
            <a:pPr marL="342900" indent="-342900">
              <a:lnSpc>
                <a:spcPct val="150000"/>
              </a:lnSpc>
              <a:buFont typeface="+mj-lt"/>
              <a:buAutoNum type="alphaLcParenR"/>
            </a:pPr>
            <a:r>
              <a:rPr lang="en-US" sz="1600" b="1" dirty="0" smtClean="0"/>
              <a:t>Duplicate</a:t>
            </a:r>
          </a:p>
          <a:p>
            <a:pPr marL="342900" indent="-342900">
              <a:lnSpc>
                <a:spcPct val="150000"/>
              </a:lnSpc>
              <a:buFont typeface="+mj-lt"/>
              <a:buAutoNum type="alphaLcParenR"/>
            </a:pPr>
            <a:r>
              <a:rPr lang="en-US" sz="1600" b="1" dirty="0" smtClean="0"/>
              <a:t>Undershoot</a:t>
            </a:r>
          </a:p>
          <a:p>
            <a:pPr>
              <a:lnSpc>
                <a:spcPct val="150000"/>
              </a:lnSpc>
            </a:pPr>
            <a:r>
              <a:rPr lang="en-US" sz="1600" b="1" dirty="0" smtClean="0"/>
              <a:t>(short line)</a:t>
            </a:r>
            <a:endParaRPr lang="en-US" sz="1600" b="1" dirty="0" smtClean="0"/>
          </a:p>
          <a:p>
            <a:pPr marL="342900" indent="-342900">
              <a:lnSpc>
                <a:spcPct val="150000"/>
              </a:lnSpc>
              <a:buFont typeface="+mj-lt"/>
              <a:buAutoNum type="alphaLcParenR" startAt="4"/>
            </a:pPr>
            <a:r>
              <a:rPr lang="en-US" sz="1600" b="1" dirty="0" smtClean="0"/>
              <a:t>Orphan</a:t>
            </a:r>
          </a:p>
          <a:p>
            <a:pPr marL="342900" indent="-342900">
              <a:lnSpc>
                <a:spcPct val="150000"/>
              </a:lnSpc>
              <a:buFont typeface="+mj-lt"/>
              <a:buAutoNum type="alphaLcParenR" startAt="4"/>
            </a:pPr>
            <a:r>
              <a:rPr lang="en-US" sz="1600" b="1" dirty="0" smtClean="0"/>
              <a:t>Unlinked orphan</a:t>
            </a:r>
          </a:p>
          <a:p>
            <a:pPr marL="342900" indent="-342900">
              <a:lnSpc>
                <a:spcPct val="150000"/>
              </a:lnSpc>
              <a:buFont typeface="+mj-lt"/>
              <a:buAutoNum type="alphaLcParenR" startAt="4"/>
            </a:pPr>
            <a:r>
              <a:rPr lang="en-US" sz="1600" b="1" dirty="0" smtClean="0"/>
              <a:t>Island</a:t>
            </a:r>
          </a:p>
          <a:p>
            <a:pPr marL="285750" indent="-285750">
              <a:lnSpc>
                <a:spcPct val="150000"/>
              </a:lnSpc>
              <a:buFont typeface="Arial"/>
              <a:buChar char="•"/>
            </a:pPr>
            <a:r>
              <a:rPr lang="en-US" sz="1600" dirty="0" smtClean="0"/>
              <a:t>Small</a:t>
            </a:r>
          </a:p>
          <a:p>
            <a:pPr marL="285750" indent="-285750">
              <a:lnSpc>
                <a:spcPct val="150000"/>
              </a:lnSpc>
              <a:buFont typeface="Arial"/>
              <a:buChar char="•"/>
            </a:pPr>
            <a:r>
              <a:rPr lang="en-US" sz="1600" dirty="0" smtClean="0"/>
              <a:t>Coinciding points</a:t>
            </a:r>
            <a:endParaRPr lang="en-US" sz="1600" dirty="0"/>
          </a:p>
        </p:txBody>
      </p:sp>
      <p:sp>
        <p:nvSpPr>
          <p:cNvPr id="15" name="Oval 14"/>
          <p:cNvSpPr>
            <a:spLocks noChangeAspect="1"/>
          </p:cNvSpPr>
          <p:nvPr/>
        </p:nvSpPr>
        <p:spPr bwMode="auto">
          <a:xfrm flipH="1" flipV="1">
            <a:off x="7087462" y="5297577"/>
            <a:ext cx="109680" cy="109680"/>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
        <p:nvSpPr>
          <p:cNvPr id="2" name="TextBox 1"/>
          <p:cNvSpPr txBox="1"/>
          <p:nvPr/>
        </p:nvSpPr>
        <p:spPr>
          <a:xfrm>
            <a:off x="4671086" y="3725072"/>
            <a:ext cx="423361" cy="338554"/>
          </a:xfrm>
          <a:prstGeom prst="rect">
            <a:avLst/>
          </a:prstGeom>
          <a:noFill/>
        </p:spPr>
        <p:txBody>
          <a:bodyPr wrap="square" rtlCol="0">
            <a:spAutoFit/>
          </a:bodyPr>
          <a:lstStyle/>
          <a:p>
            <a:r>
              <a:rPr lang="en-US" sz="1600" dirty="0" smtClean="0"/>
              <a:t>a)</a:t>
            </a:r>
            <a:endParaRPr lang="en-US" sz="1600" dirty="0"/>
          </a:p>
        </p:txBody>
      </p:sp>
      <p:sp>
        <p:nvSpPr>
          <p:cNvPr id="16" name="TextBox 15"/>
          <p:cNvSpPr txBox="1"/>
          <p:nvPr/>
        </p:nvSpPr>
        <p:spPr>
          <a:xfrm>
            <a:off x="5430304" y="3736370"/>
            <a:ext cx="423361" cy="338554"/>
          </a:xfrm>
          <a:prstGeom prst="rect">
            <a:avLst/>
          </a:prstGeom>
          <a:noFill/>
        </p:spPr>
        <p:txBody>
          <a:bodyPr wrap="square" rtlCol="0">
            <a:spAutoFit/>
          </a:bodyPr>
          <a:lstStyle/>
          <a:p>
            <a:r>
              <a:rPr lang="en-US" sz="1600" dirty="0"/>
              <a:t>b</a:t>
            </a:r>
            <a:r>
              <a:rPr lang="en-US" sz="1600" dirty="0" smtClean="0"/>
              <a:t>)</a:t>
            </a:r>
            <a:endParaRPr lang="en-US" sz="1600" dirty="0"/>
          </a:p>
        </p:txBody>
      </p:sp>
      <p:sp>
        <p:nvSpPr>
          <p:cNvPr id="17" name="TextBox 16"/>
          <p:cNvSpPr txBox="1"/>
          <p:nvPr/>
        </p:nvSpPr>
        <p:spPr>
          <a:xfrm>
            <a:off x="7967639" y="3747669"/>
            <a:ext cx="423361" cy="338554"/>
          </a:xfrm>
          <a:prstGeom prst="rect">
            <a:avLst/>
          </a:prstGeom>
          <a:noFill/>
        </p:spPr>
        <p:txBody>
          <a:bodyPr wrap="square" rtlCol="0">
            <a:spAutoFit/>
          </a:bodyPr>
          <a:lstStyle/>
          <a:p>
            <a:r>
              <a:rPr lang="en-US" sz="1600" dirty="0" smtClean="0"/>
              <a:t>c)</a:t>
            </a:r>
            <a:endParaRPr lang="en-US" sz="1600" dirty="0"/>
          </a:p>
        </p:txBody>
      </p:sp>
      <p:sp>
        <p:nvSpPr>
          <p:cNvPr id="18" name="TextBox 17"/>
          <p:cNvSpPr txBox="1"/>
          <p:nvPr/>
        </p:nvSpPr>
        <p:spPr>
          <a:xfrm>
            <a:off x="2955031" y="4266932"/>
            <a:ext cx="423361" cy="338554"/>
          </a:xfrm>
          <a:prstGeom prst="rect">
            <a:avLst/>
          </a:prstGeom>
          <a:noFill/>
        </p:spPr>
        <p:txBody>
          <a:bodyPr wrap="square" rtlCol="0">
            <a:spAutoFit/>
          </a:bodyPr>
          <a:lstStyle/>
          <a:p>
            <a:r>
              <a:rPr lang="en-US" sz="1600" dirty="0" smtClean="0"/>
              <a:t>d)</a:t>
            </a:r>
            <a:endParaRPr lang="en-US" sz="1600" dirty="0"/>
          </a:p>
        </p:txBody>
      </p:sp>
      <p:sp>
        <p:nvSpPr>
          <p:cNvPr id="19" name="TextBox 18"/>
          <p:cNvSpPr txBox="1"/>
          <p:nvPr/>
        </p:nvSpPr>
        <p:spPr>
          <a:xfrm>
            <a:off x="5450030" y="4250011"/>
            <a:ext cx="423361" cy="338554"/>
          </a:xfrm>
          <a:prstGeom prst="rect">
            <a:avLst/>
          </a:prstGeom>
          <a:noFill/>
        </p:spPr>
        <p:txBody>
          <a:bodyPr wrap="square" rtlCol="0">
            <a:spAutoFit/>
          </a:bodyPr>
          <a:lstStyle/>
          <a:p>
            <a:r>
              <a:rPr lang="en-US" sz="1600" dirty="0" smtClean="0"/>
              <a:t>e)</a:t>
            </a:r>
            <a:endParaRPr lang="en-US" sz="1600" dirty="0"/>
          </a:p>
        </p:txBody>
      </p:sp>
      <p:sp>
        <p:nvSpPr>
          <p:cNvPr id="20" name="TextBox 19"/>
          <p:cNvSpPr txBox="1"/>
          <p:nvPr/>
        </p:nvSpPr>
        <p:spPr>
          <a:xfrm>
            <a:off x="9680810" y="4261310"/>
            <a:ext cx="423361" cy="338554"/>
          </a:xfrm>
          <a:prstGeom prst="rect">
            <a:avLst/>
          </a:prstGeom>
          <a:noFill/>
        </p:spPr>
        <p:txBody>
          <a:bodyPr wrap="square" rtlCol="0">
            <a:spAutoFit/>
          </a:bodyPr>
          <a:lstStyle/>
          <a:p>
            <a:r>
              <a:rPr lang="en-US" sz="1600" dirty="0" smtClean="0"/>
              <a:t>f)</a:t>
            </a:r>
            <a:endParaRPr lang="en-US" sz="1600" dirty="0"/>
          </a:p>
        </p:txBody>
      </p:sp>
    </p:spTree>
    <p:extLst>
      <p:ext uri="{BB962C8B-B14F-4D97-AF65-F5344CB8AC3E}">
        <p14:creationId xmlns:p14="http://schemas.microsoft.com/office/powerpoint/2010/main" val="997239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Correcting the axial map</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8" name="Picture 7" descr="figure 10_sst_map_fix_islan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6162" y="1067318"/>
            <a:ext cx="9144000" cy="6493945"/>
          </a:xfrm>
          <a:prstGeom prst="rect">
            <a:avLst/>
          </a:prstGeom>
        </p:spPr>
      </p:pic>
    </p:spTree>
    <p:extLst>
      <p:ext uri="{BB962C8B-B14F-4D97-AF65-F5344CB8AC3E}">
        <p14:creationId xmlns:p14="http://schemas.microsoft.com/office/powerpoint/2010/main" val="1569055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Correcting the axial map</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7" name="Picture 6" descr="sst_map_fix_island_fix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6162" y="1067318"/>
            <a:ext cx="9144000" cy="6493945"/>
          </a:xfrm>
          <a:prstGeom prst="rect">
            <a:avLst/>
          </a:prstGeom>
        </p:spPr>
      </p:pic>
    </p:spTree>
    <p:extLst>
      <p:ext uri="{BB962C8B-B14F-4D97-AF65-F5344CB8AC3E}">
        <p14:creationId xmlns:p14="http://schemas.microsoft.com/office/powerpoint/2010/main" val="658896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Representing unlinks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8" name="Picture 7" descr="figure 11a_sst_unlink_point_withbuffer.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3361" y="2308668"/>
            <a:ext cx="2520000" cy="3143712"/>
          </a:xfrm>
          <a:prstGeom prst="rect">
            <a:avLst/>
          </a:prstGeom>
          <a:ln>
            <a:solidFill>
              <a:srgbClr val="000000"/>
            </a:solidFill>
          </a:ln>
        </p:spPr>
      </p:pic>
      <p:pic>
        <p:nvPicPr>
          <p:cNvPr id="9" name="Picture 8" descr="figure 11b_sst_unlink_polygon.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88161" y="2308668"/>
            <a:ext cx="2520000" cy="3143712"/>
          </a:xfrm>
          <a:prstGeom prst="rect">
            <a:avLst/>
          </a:prstGeom>
          <a:ln>
            <a:solidFill>
              <a:srgbClr val="000000"/>
            </a:solidFill>
          </a:ln>
        </p:spPr>
      </p:pic>
      <p:pic>
        <p:nvPicPr>
          <p:cNvPr id="10" name="Picture 9" descr="figure 11c_sst_unlink_lin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42961" y="2308668"/>
            <a:ext cx="2520000" cy="3143712"/>
          </a:xfrm>
          <a:prstGeom prst="rect">
            <a:avLst/>
          </a:prstGeom>
          <a:ln>
            <a:solidFill>
              <a:srgbClr val="000000"/>
            </a:solidFill>
          </a:ln>
        </p:spPr>
      </p:pic>
    </p:spTree>
    <p:extLst>
      <p:ext uri="{BB962C8B-B14F-4D97-AF65-F5344CB8AC3E}">
        <p14:creationId xmlns:p14="http://schemas.microsoft.com/office/powerpoint/2010/main" val="4111628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Unlink errors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8" name="Picture 7" descr="figure 12b_sst_unlink_error_single line.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55945" y="2307623"/>
            <a:ext cx="2196000" cy="2739521"/>
          </a:xfrm>
          <a:prstGeom prst="rect">
            <a:avLst/>
          </a:prstGeom>
          <a:ln>
            <a:solidFill>
              <a:srgbClr val="000000"/>
            </a:solidFill>
          </a:ln>
        </p:spPr>
      </p:pic>
      <p:pic>
        <p:nvPicPr>
          <p:cNvPr id="9" name="Picture 8" descr="figure 12a_sst_unlink_error_multipleline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9887" y="2307623"/>
            <a:ext cx="2196000" cy="2739521"/>
          </a:xfrm>
          <a:prstGeom prst="rect">
            <a:avLst/>
          </a:prstGeom>
          <a:ln>
            <a:solidFill>
              <a:srgbClr val="000000"/>
            </a:solidFill>
          </a:ln>
        </p:spPr>
      </p:pic>
      <p:pic>
        <p:nvPicPr>
          <p:cNvPr id="10" name="Picture 9" descr="figure 12c_sst_unlink_error_noline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02004" y="2307623"/>
            <a:ext cx="2196000" cy="2739521"/>
          </a:xfrm>
          <a:prstGeom prst="rect">
            <a:avLst/>
          </a:prstGeom>
          <a:ln>
            <a:solidFill>
              <a:srgbClr val="000000"/>
            </a:solidFill>
          </a:ln>
        </p:spPr>
      </p:pic>
      <p:sp>
        <p:nvSpPr>
          <p:cNvPr id="11" name="TextBox 10"/>
          <p:cNvSpPr txBox="1"/>
          <p:nvPr/>
        </p:nvSpPr>
        <p:spPr>
          <a:xfrm>
            <a:off x="762050" y="2307623"/>
            <a:ext cx="2289451" cy="3395802"/>
          </a:xfrm>
          <a:prstGeom prst="rect">
            <a:avLst/>
          </a:prstGeom>
          <a:noFill/>
        </p:spPr>
        <p:txBody>
          <a:bodyPr wrap="square" rtlCol="0">
            <a:spAutoFit/>
          </a:bodyPr>
          <a:lstStyle/>
          <a:p>
            <a:pPr>
              <a:lnSpc>
                <a:spcPct val="150000"/>
              </a:lnSpc>
            </a:pPr>
            <a:r>
              <a:rPr lang="en-US" sz="1600" dirty="0" smtClean="0"/>
              <a:t>Feature errors:</a:t>
            </a:r>
          </a:p>
          <a:p>
            <a:pPr marL="285750" indent="-285750">
              <a:lnSpc>
                <a:spcPct val="150000"/>
              </a:lnSpc>
              <a:buFont typeface="Arial"/>
              <a:buChar char="•"/>
            </a:pPr>
            <a:r>
              <a:rPr lang="en-US" sz="1600" dirty="0" smtClean="0"/>
              <a:t>More than 2 lines</a:t>
            </a:r>
            <a:endParaRPr lang="en-US" sz="1600" dirty="0" smtClean="0"/>
          </a:p>
          <a:p>
            <a:pPr marL="285750" indent="-285750">
              <a:lnSpc>
                <a:spcPct val="150000"/>
              </a:lnSpc>
              <a:buFont typeface="Arial"/>
              <a:buChar char="•"/>
            </a:pPr>
            <a:r>
              <a:rPr lang="en-US" sz="1600" dirty="0" smtClean="0"/>
              <a:t>Single line</a:t>
            </a:r>
          </a:p>
          <a:p>
            <a:pPr marL="285750" indent="-285750">
              <a:lnSpc>
                <a:spcPct val="150000"/>
              </a:lnSpc>
              <a:buFont typeface="Arial"/>
              <a:buChar char="•"/>
            </a:pPr>
            <a:r>
              <a:rPr lang="en-US" sz="1600" dirty="0" smtClean="0"/>
              <a:t>No </a:t>
            </a:r>
            <a:r>
              <a:rPr lang="en-US" sz="1600" dirty="0" smtClean="0"/>
              <a:t>lines</a:t>
            </a:r>
          </a:p>
          <a:p>
            <a:pPr marL="285750" indent="-285750">
              <a:lnSpc>
                <a:spcPct val="150000"/>
              </a:lnSpc>
              <a:buFont typeface="Arial"/>
              <a:buChar char="•"/>
            </a:pPr>
            <a:endParaRPr lang="en-US" sz="1600" dirty="0"/>
          </a:p>
          <a:p>
            <a:pPr>
              <a:lnSpc>
                <a:spcPct val="150000"/>
              </a:lnSpc>
            </a:pPr>
            <a:r>
              <a:rPr lang="en-US" sz="1600" dirty="0" smtClean="0"/>
              <a:t>Attribute error:</a:t>
            </a:r>
            <a:endParaRPr lang="en-US" sz="1600" dirty="0"/>
          </a:p>
          <a:p>
            <a:pPr marL="285750" indent="-285750">
              <a:lnSpc>
                <a:spcPct val="150000"/>
              </a:lnSpc>
              <a:buFont typeface="Arial"/>
              <a:buChar char="•"/>
            </a:pPr>
            <a:r>
              <a:rPr lang="en-US" sz="1600" dirty="0" smtClean="0"/>
              <a:t>No line id</a:t>
            </a:r>
          </a:p>
          <a:p>
            <a:pPr marL="285750" indent="-285750">
              <a:lnSpc>
                <a:spcPct val="150000"/>
              </a:lnSpc>
              <a:buFont typeface="Arial"/>
              <a:buChar char="•"/>
            </a:pPr>
            <a:r>
              <a:rPr lang="en-US" sz="1600" dirty="0" smtClean="0"/>
              <a:t>Same line id </a:t>
            </a:r>
            <a:endParaRPr lang="en-US" sz="1600" dirty="0"/>
          </a:p>
          <a:p>
            <a:pPr marL="285750" indent="-285750">
              <a:lnSpc>
                <a:spcPct val="150000"/>
              </a:lnSpc>
              <a:buFont typeface="Arial"/>
              <a:buChar char="•"/>
            </a:pPr>
            <a:r>
              <a:rPr lang="en-US" sz="1600" dirty="0"/>
              <a:t>Unmatched </a:t>
            </a:r>
            <a:r>
              <a:rPr lang="en-US" sz="1600" dirty="0" smtClean="0"/>
              <a:t>line id</a:t>
            </a:r>
            <a:endParaRPr lang="en-US" sz="1600" dirty="0"/>
          </a:p>
        </p:txBody>
      </p:sp>
      <p:sp>
        <p:nvSpPr>
          <p:cNvPr id="2" name="TextBox 1"/>
          <p:cNvSpPr txBox="1"/>
          <p:nvPr/>
        </p:nvSpPr>
        <p:spPr>
          <a:xfrm>
            <a:off x="3316329" y="4331808"/>
            <a:ext cx="334440" cy="415498"/>
          </a:xfrm>
          <a:prstGeom prst="rect">
            <a:avLst/>
          </a:prstGeom>
          <a:noFill/>
        </p:spPr>
        <p:txBody>
          <a:bodyPr wrap="none" rtlCol="0">
            <a:spAutoFit/>
          </a:bodyPr>
          <a:lstStyle/>
          <a:p>
            <a:r>
              <a:rPr lang="en-US" dirty="0" smtClean="0"/>
              <a:t>1</a:t>
            </a:r>
            <a:endParaRPr lang="en-US" dirty="0"/>
          </a:p>
        </p:txBody>
      </p:sp>
      <p:sp>
        <p:nvSpPr>
          <p:cNvPr id="12" name="TextBox 11"/>
          <p:cNvSpPr txBox="1"/>
          <p:nvPr/>
        </p:nvSpPr>
        <p:spPr>
          <a:xfrm>
            <a:off x="4047323" y="4455988"/>
            <a:ext cx="334440" cy="415498"/>
          </a:xfrm>
          <a:prstGeom prst="rect">
            <a:avLst/>
          </a:prstGeom>
          <a:noFill/>
        </p:spPr>
        <p:txBody>
          <a:bodyPr wrap="none" rtlCol="0">
            <a:spAutoFit/>
          </a:bodyPr>
          <a:lstStyle/>
          <a:p>
            <a:r>
              <a:rPr lang="en-US" dirty="0" smtClean="0"/>
              <a:t>2</a:t>
            </a:r>
            <a:endParaRPr lang="en-US" dirty="0"/>
          </a:p>
        </p:txBody>
      </p:sp>
      <p:sp>
        <p:nvSpPr>
          <p:cNvPr id="13" name="TextBox 12"/>
          <p:cNvSpPr txBox="1"/>
          <p:nvPr/>
        </p:nvSpPr>
        <p:spPr>
          <a:xfrm>
            <a:off x="4795261" y="3905693"/>
            <a:ext cx="334440" cy="415498"/>
          </a:xfrm>
          <a:prstGeom prst="rect">
            <a:avLst/>
          </a:prstGeom>
          <a:noFill/>
        </p:spPr>
        <p:txBody>
          <a:bodyPr wrap="none" rtlCol="0">
            <a:spAutoFit/>
          </a:bodyPr>
          <a:lstStyle/>
          <a:p>
            <a:r>
              <a:rPr lang="en-US" dirty="0" smtClean="0"/>
              <a:t>3</a:t>
            </a:r>
            <a:endParaRPr lang="en-US" dirty="0"/>
          </a:p>
        </p:txBody>
      </p:sp>
    </p:spTree>
    <p:extLst>
      <p:ext uri="{BB962C8B-B14F-4D97-AF65-F5344CB8AC3E}">
        <p14:creationId xmlns:p14="http://schemas.microsoft.com/office/powerpoint/2010/main" val="4111628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st_unlinks_zoom_multipleid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6818" y="961272"/>
            <a:ext cx="9764930" cy="6220414"/>
          </a:xfrm>
          <a:prstGeom prst="rect">
            <a:avLst/>
          </a:prstGeom>
        </p:spPr>
      </p:pic>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Correcting the unlinks map</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cxnSp>
        <p:nvCxnSpPr>
          <p:cNvPr id="5" name="Straight Arrow Connector 4"/>
          <p:cNvCxnSpPr/>
          <p:nvPr/>
        </p:nvCxnSpPr>
        <p:spPr bwMode="auto">
          <a:xfrm>
            <a:off x="7245350" y="4222750"/>
            <a:ext cx="190500" cy="50800"/>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4111628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4275528"/>
          </a:xfrm>
          <a:prstGeom prst="rect">
            <a:avLst/>
          </a:prstGeom>
          <a:noFill/>
        </p:spPr>
        <p:txBody>
          <a:bodyPr wrap="square" rtlCol="0">
            <a:spAutoFit/>
          </a:bodyPr>
          <a:lstStyle/>
          <a:p>
            <a:pPr>
              <a:lnSpc>
                <a:spcPct val="150000"/>
              </a:lnSpc>
            </a:pPr>
            <a:r>
              <a:rPr lang="en-GB" sz="1400" b="1" dirty="0" smtClean="0">
                <a:latin typeface="Gill Sans"/>
                <a:cs typeface="Gill Sans"/>
              </a:rPr>
              <a:t>Axial model verification workflow</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It’s an </a:t>
            </a:r>
            <a:r>
              <a:rPr lang="en-GB" sz="1400" i="1" dirty="0" smtClean="0">
                <a:latin typeface="Gill Sans"/>
                <a:cs typeface="Gill Sans"/>
              </a:rPr>
              <a:t>iterative</a:t>
            </a:r>
            <a:r>
              <a:rPr lang="en-GB" sz="1400" dirty="0" smtClean="0">
                <a:latin typeface="Gill Sans"/>
                <a:cs typeface="Gill Sans"/>
              </a:rPr>
              <a:t> process that stops when the verification of axial map and unlinks returns no errors.</a:t>
            </a:r>
          </a:p>
          <a:p>
            <a:pPr>
              <a:lnSpc>
                <a:spcPct val="150000"/>
              </a:lnSpc>
            </a:pPr>
            <a:endParaRPr lang="en-GB" sz="1400" dirty="0">
              <a:latin typeface="Gill Sans"/>
              <a:cs typeface="Gill Sans"/>
            </a:endParaRPr>
          </a:p>
          <a:p>
            <a:pPr marL="342900" indent="-342900">
              <a:lnSpc>
                <a:spcPct val="150000"/>
              </a:lnSpc>
              <a:buFont typeface="+mj-lt"/>
              <a:buAutoNum type="arabicPeriod"/>
            </a:pPr>
            <a:r>
              <a:rPr lang="en-GB" sz="1400" dirty="0">
                <a:latin typeface="Gill Sans"/>
                <a:cs typeface="Gill Sans"/>
              </a:rPr>
              <a:t>Verify and fix axial lines</a:t>
            </a:r>
          </a:p>
          <a:p>
            <a:pPr marL="342900" indent="-342900">
              <a:lnSpc>
                <a:spcPct val="150000"/>
              </a:lnSpc>
              <a:buFont typeface="+mj-lt"/>
              <a:buAutoNum type="arabicPeriod"/>
            </a:pPr>
            <a:r>
              <a:rPr lang="en-GB" sz="1400" dirty="0">
                <a:latin typeface="Gill Sans"/>
                <a:cs typeface="Gill Sans"/>
              </a:rPr>
              <a:t>Update unlinks ids</a:t>
            </a:r>
          </a:p>
          <a:p>
            <a:pPr marL="342900" indent="-342900">
              <a:lnSpc>
                <a:spcPct val="150000"/>
              </a:lnSpc>
              <a:buFont typeface="+mj-lt"/>
              <a:buAutoNum type="arabicPeriod"/>
            </a:pPr>
            <a:r>
              <a:rPr lang="en-GB" sz="1400" dirty="0">
                <a:latin typeface="Gill Sans"/>
                <a:cs typeface="Gill Sans"/>
              </a:rPr>
              <a:t>Verify and fix unlinks</a:t>
            </a:r>
          </a:p>
          <a:p>
            <a:pPr marL="342900" indent="-342900">
              <a:lnSpc>
                <a:spcPct val="150000"/>
              </a:lnSpc>
              <a:buFont typeface="+mj-lt"/>
              <a:buAutoNum type="arabicPeriod"/>
            </a:pPr>
            <a:r>
              <a:rPr lang="en-GB" sz="1400" dirty="0">
                <a:latin typeface="Gill Sans"/>
                <a:cs typeface="Gill Sans"/>
              </a:rPr>
              <a:t>Verify and fix axial lines</a:t>
            </a:r>
          </a:p>
          <a:p>
            <a:pPr marL="342900" indent="-342900">
              <a:lnSpc>
                <a:spcPct val="150000"/>
              </a:lnSpc>
              <a:buFont typeface="+mj-lt"/>
              <a:buAutoNum type="arabicPeriod"/>
            </a:pPr>
            <a:r>
              <a:rPr lang="en-GB" sz="1400" dirty="0">
                <a:latin typeface="Gill Sans"/>
                <a:cs typeface="Gill Sans"/>
              </a:rPr>
              <a:t>Verify and fix unlinks</a:t>
            </a:r>
          </a:p>
          <a:p>
            <a:pPr marL="342900" indent="-342900">
              <a:lnSpc>
                <a:spcPct val="150000"/>
              </a:lnSpc>
              <a:buFont typeface="+mj-lt"/>
              <a:buAutoNum type="arabicPeriod"/>
            </a:pPr>
            <a:r>
              <a:rPr lang="en-GB" sz="1400" dirty="0">
                <a:latin typeface="Gill Sans"/>
                <a:cs typeface="Gill Sans"/>
              </a:rPr>
              <a:t>Update unlink ids</a:t>
            </a:r>
          </a:p>
          <a:p>
            <a:pPr marL="342900" indent="-342900">
              <a:lnSpc>
                <a:spcPct val="150000"/>
              </a:lnSpc>
              <a:buFont typeface="+mj-lt"/>
              <a:buAutoNum type="arabicPeriod"/>
            </a:pPr>
            <a:r>
              <a:rPr lang="en-GB" sz="1400" dirty="0">
                <a:latin typeface="Gill Sans"/>
                <a:cs typeface="Gill Sans"/>
              </a:rPr>
              <a:t>Verify and fix axial lines</a:t>
            </a:r>
          </a:p>
          <a:p>
            <a:pPr marL="342900" indent="-342900">
              <a:lnSpc>
                <a:spcPct val="150000"/>
              </a:lnSpc>
              <a:buFont typeface="+mj-lt"/>
              <a:buAutoNum type="arabicPeriod"/>
            </a:pPr>
            <a:r>
              <a:rPr lang="en-GB" sz="1400" dirty="0" smtClean="0">
                <a:latin typeface="Gill Sans"/>
                <a:cs typeface="Gill Sans"/>
              </a:rPr>
              <a:t>…</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7" name="Picture 6" descr="sst_map_verification_noproblem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3362" y="1178280"/>
            <a:ext cx="3492000" cy="5404489"/>
          </a:xfrm>
          <a:prstGeom prst="rect">
            <a:avLst/>
          </a:prstGeom>
        </p:spPr>
      </p:pic>
    </p:spTree>
    <p:extLst>
      <p:ext uri="{BB962C8B-B14F-4D97-AF65-F5344CB8AC3E}">
        <p14:creationId xmlns:p14="http://schemas.microsoft.com/office/powerpoint/2010/main" val="1417885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Who are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Name and affiliation</a:t>
            </a:r>
          </a:p>
        </p:txBody>
      </p:sp>
    </p:spTree>
    <p:extLst>
      <p:ext uri="{BB962C8B-B14F-4D97-AF65-F5344CB8AC3E}">
        <p14:creationId xmlns:p14="http://schemas.microsoft.com/office/powerpoint/2010/main" val="2672455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7-07-02 10.47.38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100" y="1093075"/>
            <a:ext cx="9347200" cy="5942725"/>
          </a:xfrm>
          <a:prstGeom prst="rect">
            <a:avLst/>
          </a:prstGeom>
        </p:spPr>
      </p:pic>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err="1">
                <a:latin typeface="Gill Sans"/>
                <a:cs typeface="Gill Sans"/>
              </a:rPr>
              <a:t>D</a:t>
            </a:r>
            <a:r>
              <a:rPr lang="en-GB" sz="1400" b="1" dirty="0" err="1" smtClean="0">
                <a:latin typeface="Gill Sans"/>
                <a:cs typeface="Gill Sans"/>
              </a:rPr>
              <a:t>epthmapX</a:t>
            </a:r>
            <a:r>
              <a:rPr lang="en-GB" sz="1400" b="1" dirty="0" smtClean="0">
                <a:latin typeface="Gill Sans"/>
                <a:cs typeface="Gill Sans"/>
              </a:rPr>
              <a:t> remote axial analysis settings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analysis: Axial analysis of the axial model</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
        <p:nvSpPr>
          <p:cNvPr id="8" name="Rectangle 7"/>
          <p:cNvSpPr/>
          <p:nvPr/>
        </p:nvSpPr>
        <p:spPr bwMode="auto">
          <a:xfrm>
            <a:off x="7001981" y="2901345"/>
            <a:ext cx="2650656" cy="1365855"/>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249664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7-07-02 10.49.2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101" y="1092200"/>
            <a:ext cx="9342915" cy="5940000"/>
          </a:xfrm>
          <a:prstGeom prst="rect">
            <a:avLst/>
          </a:prstGeom>
        </p:spPr>
      </p:pic>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err="1">
                <a:latin typeface="Gill Sans"/>
                <a:cs typeface="Gill Sans"/>
              </a:rPr>
              <a:t>DepthmapX</a:t>
            </a:r>
            <a:r>
              <a:rPr lang="en-GB" sz="1400" b="1" dirty="0">
                <a:latin typeface="Gill Sans"/>
                <a:cs typeface="Gill Sans"/>
              </a:rPr>
              <a:t> remote </a:t>
            </a:r>
            <a:r>
              <a:rPr lang="en-GB" sz="1400" b="1" dirty="0" smtClean="0">
                <a:latin typeface="Gill Sans"/>
                <a:cs typeface="Gill Sans"/>
              </a:rPr>
              <a:t>segment analysis </a:t>
            </a:r>
            <a:r>
              <a:rPr lang="en-GB" sz="1400" b="1" dirty="0">
                <a:latin typeface="Gill Sans"/>
                <a:cs typeface="Gill Sans"/>
              </a:rPr>
              <a:t>settings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analysis: Segment analysis of the axial model</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
        <p:nvSpPr>
          <p:cNvPr id="9" name="Rectangle 8"/>
          <p:cNvSpPr/>
          <p:nvPr/>
        </p:nvSpPr>
        <p:spPr bwMode="auto">
          <a:xfrm>
            <a:off x="7001981" y="2901345"/>
            <a:ext cx="2650656" cy="1365855"/>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5327910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Results report and </a:t>
            </a:r>
            <a:r>
              <a:rPr lang="en-GB" sz="1400" b="1" dirty="0" err="1" smtClean="0">
                <a:latin typeface="Gill Sans"/>
                <a:cs typeface="Gill Sans"/>
              </a:rPr>
              <a:t>postprocessing</a:t>
            </a:r>
            <a:r>
              <a:rPr lang="en-GB" sz="1400" b="1" dirty="0" smtClean="0">
                <a:latin typeface="Gill Sans"/>
                <a:cs typeface="Gill Sans"/>
              </a:rPr>
              <a:t> the results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a:t>
            </a:r>
            <a:r>
              <a:rPr lang="en-US" dirty="0" smtClean="0">
                <a:solidFill>
                  <a:srgbClr val="FF6600"/>
                </a:solidFill>
                <a:latin typeface="Gill Sans"/>
                <a:cs typeface="Gill Sans"/>
              </a:rPr>
              <a:t>analysis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8" name="Picture 7" descr="sst_explorer_segment_shape_attribut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33888" y="1361710"/>
            <a:ext cx="3492000" cy="5404489"/>
          </a:xfrm>
          <a:prstGeom prst="rect">
            <a:avLst/>
          </a:prstGeom>
        </p:spPr>
      </p:pic>
      <p:pic>
        <p:nvPicPr>
          <p:cNvPr id="9" name="Picture 8" descr="figure 14b_sst_analysis_segment_report_progres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87788" y="1236608"/>
            <a:ext cx="3492000" cy="5626474"/>
          </a:xfrm>
          <a:prstGeom prst="rect">
            <a:avLst/>
          </a:prstGeom>
        </p:spPr>
      </p:pic>
    </p:spTree>
    <p:extLst>
      <p:ext uri="{BB962C8B-B14F-4D97-AF65-F5344CB8AC3E}">
        <p14:creationId xmlns:p14="http://schemas.microsoft.com/office/powerpoint/2010/main" val="4249664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Loading analysis results in Attributes Explorer Tool </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err="1">
                <a:solidFill>
                  <a:srgbClr val="FF6600"/>
                </a:solidFill>
                <a:latin typeface="Gill Sans"/>
                <a:cs typeface="Gill Sans"/>
              </a:rPr>
              <a:t>Visualising</a:t>
            </a:r>
            <a:r>
              <a:rPr lang="en-US" dirty="0">
                <a:solidFill>
                  <a:srgbClr val="FF6600"/>
                </a:solidFill>
                <a:latin typeface="Gill Sans"/>
                <a:cs typeface="Gill Sans"/>
              </a:rPr>
              <a:t> the results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9" name="Picture 8" descr="figure 16_sst_explorer_axial_window.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1955" y="1320841"/>
            <a:ext cx="9144000" cy="5824872"/>
          </a:xfrm>
          <a:prstGeom prst="rect">
            <a:avLst/>
          </a:prstGeom>
        </p:spPr>
      </p:pic>
    </p:spTree>
    <p:extLst>
      <p:ext uri="{BB962C8B-B14F-4D97-AF65-F5344CB8AC3E}">
        <p14:creationId xmlns:p14="http://schemas.microsoft.com/office/powerpoint/2010/main" val="1843197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p-303661_128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44060" y="747095"/>
            <a:ext cx="6048697" cy="5491083"/>
          </a:xfrm>
          <a:prstGeom prst="rect">
            <a:avLst/>
          </a:prstGeom>
        </p:spPr>
      </p:pic>
    </p:spTree>
    <p:extLst>
      <p:ext uri="{BB962C8B-B14F-4D97-AF65-F5344CB8AC3E}">
        <p14:creationId xmlns:p14="http://schemas.microsoft.com/office/powerpoint/2010/main" val="3307421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629198"/>
          </a:xfrm>
          <a:prstGeom prst="rect">
            <a:avLst/>
          </a:prstGeom>
          <a:noFill/>
        </p:spPr>
        <p:txBody>
          <a:bodyPr wrap="square" rtlCol="0">
            <a:spAutoFit/>
          </a:bodyPr>
          <a:lstStyle/>
          <a:p>
            <a:pPr>
              <a:lnSpc>
                <a:spcPct val="150000"/>
              </a:lnSpc>
            </a:pPr>
            <a:r>
              <a:rPr lang="en-GB" sz="1400" b="1" dirty="0">
                <a:latin typeface="Gill Sans"/>
                <a:cs typeface="Gill Sans"/>
              </a:rPr>
              <a:t>Preparing and analysing road centre line </a:t>
            </a:r>
            <a:r>
              <a:rPr lang="en-GB" sz="1400" b="1" dirty="0" smtClean="0">
                <a:latin typeface="Gill Sans"/>
                <a:cs typeface="Gill Sans"/>
              </a:rPr>
              <a:t>(RCL) models</a:t>
            </a:r>
            <a:endParaRPr lang="en-GB" sz="1400" b="1" dirty="0">
              <a:latin typeface="Gill Sans"/>
              <a:cs typeface="Gill Sans"/>
            </a:endParaRP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Comparing RCL maps</a:t>
            </a:r>
            <a:endParaRPr lang="en-GB" sz="1400" dirty="0">
              <a:latin typeface="Gill Sans"/>
              <a:cs typeface="Gill Sans"/>
            </a:endParaRP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Cleaning RCL </a:t>
            </a:r>
            <a:r>
              <a:rPr lang="en-GB" sz="1400" dirty="0">
                <a:latin typeface="Gill Sans"/>
                <a:cs typeface="Gill Sans"/>
              </a:rPr>
              <a:t>maps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Simplifying RCL maps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Verifying RCL maps</a:t>
            </a:r>
          </a:p>
          <a:p>
            <a:pPr>
              <a:lnSpc>
                <a:spcPct val="150000"/>
              </a:lnSpc>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Analysing RCL maps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2</a:t>
            </a:r>
          </a:p>
        </p:txBody>
      </p:sp>
      <p:sp>
        <p:nvSpPr>
          <p:cNvPr id="6" name="Oval 5"/>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38369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Comparing Road Centre Line maps</a:t>
            </a:r>
            <a:endParaRPr lang="en-US" dirty="0">
              <a:solidFill>
                <a:srgbClr val="FF6600"/>
              </a:solidFill>
              <a:latin typeface="Gill Sans"/>
              <a:cs typeface="Gill Sans"/>
            </a:endParaRPr>
          </a:p>
        </p:txBody>
      </p:sp>
      <p:sp>
        <p:nvSpPr>
          <p:cNvPr id="5" name="Oval 4"/>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
        <p:nvSpPr>
          <p:cNvPr id="6" name="Rectangle 5"/>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sp>
        <p:nvSpPr>
          <p:cNvPr id="8" name="Rectangle 7"/>
          <p:cNvSpPr/>
          <p:nvPr/>
        </p:nvSpPr>
        <p:spPr>
          <a:xfrm>
            <a:off x="4404626" y="1298789"/>
            <a:ext cx="1313806" cy="276999"/>
          </a:xfrm>
          <a:prstGeom prst="rect">
            <a:avLst/>
          </a:prstGeom>
        </p:spPr>
        <p:txBody>
          <a:bodyPr wrap="none">
            <a:spAutoFit/>
          </a:bodyPr>
          <a:lstStyle/>
          <a:p>
            <a:r>
              <a:rPr lang="en-US" sz="1200" dirty="0" smtClean="0"/>
              <a:t>OS Open Roads</a:t>
            </a:r>
            <a:endParaRPr lang="en-US" sz="1200" dirty="0"/>
          </a:p>
        </p:txBody>
      </p:sp>
      <p:sp>
        <p:nvSpPr>
          <p:cNvPr id="9" name="Rectangle 8"/>
          <p:cNvSpPr/>
          <p:nvPr/>
        </p:nvSpPr>
        <p:spPr>
          <a:xfrm>
            <a:off x="7757426" y="1298789"/>
            <a:ext cx="1168259" cy="276999"/>
          </a:xfrm>
          <a:prstGeom prst="rect">
            <a:avLst/>
          </a:prstGeom>
        </p:spPr>
        <p:txBody>
          <a:bodyPr wrap="none">
            <a:spAutoFit/>
          </a:bodyPr>
          <a:lstStyle/>
          <a:p>
            <a:r>
              <a:rPr lang="en-US" sz="1200" dirty="0" smtClean="0"/>
              <a:t>OS </a:t>
            </a:r>
            <a:r>
              <a:rPr lang="en-US" sz="1200" dirty="0" smtClean="0"/>
              <a:t>Meridian 2</a:t>
            </a:r>
            <a:endParaRPr lang="en-US" sz="1200" dirty="0"/>
          </a:p>
        </p:txBody>
      </p:sp>
      <p:pic>
        <p:nvPicPr>
          <p:cNvPr id="3" name="Picture 2"/>
          <p:cNvPicPr>
            <a:picLocks noChangeAspect="1"/>
          </p:cNvPicPr>
          <p:nvPr/>
        </p:nvPicPr>
        <p:blipFill rotWithShape="1">
          <a:blip r:embed="rId2"/>
          <a:srcRect l="17631" r="28917"/>
          <a:stretch/>
        </p:blipFill>
        <p:spPr>
          <a:xfrm>
            <a:off x="4127500" y="1862796"/>
            <a:ext cx="3234266" cy="4320000"/>
          </a:xfrm>
          <a:prstGeom prst="rect">
            <a:avLst/>
          </a:prstGeom>
        </p:spPr>
      </p:pic>
      <p:pic>
        <p:nvPicPr>
          <p:cNvPr id="10" name="Picture 9"/>
          <p:cNvPicPr>
            <a:picLocks noChangeAspect="1"/>
          </p:cNvPicPr>
          <p:nvPr/>
        </p:nvPicPr>
        <p:blipFill rotWithShape="1">
          <a:blip r:embed="rId3"/>
          <a:srcRect l="18191" r="28636"/>
          <a:stretch/>
        </p:blipFill>
        <p:spPr>
          <a:xfrm>
            <a:off x="7476067" y="1862796"/>
            <a:ext cx="3217333" cy="4320000"/>
          </a:xfrm>
          <a:prstGeom prst="rect">
            <a:avLst/>
          </a:prstGeom>
        </p:spPr>
      </p:pic>
      <p:pic>
        <p:nvPicPr>
          <p:cNvPr id="11" name="Picture 10"/>
          <p:cNvPicPr>
            <a:picLocks noChangeAspect="1"/>
          </p:cNvPicPr>
          <p:nvPr/>
        </p:nvPicPr>
        <p:blipFill rotWithShape="1">
          <a:blip r:embed="rId4"/>
          <a:srcRect l="18190" r="28637"/>
          <a:stretch/>
        </p:blipFill>
        <p:spPr>
          <a:xfrm>
            <a:off x="795867" y="1862796"/>
            <a:ext cx="3217332" cy="4320000"/>
          </a:xfrm>
          <a:prstGeom prst="rect">
            <a:avLst/>
          </a:prstGeom>
        </p:spPr>
      </p:pic>
    </p:spTree>
    <p:extLst>
      <p:ext uri="{BB962C8B-B14F-4D97-AF65-F5344CB8AC3E}">
        <p14:creationId xmlns:p14="http://schemas.microsoft.com/office/powerpoint/2010/main" val="832869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523220"/>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This plugin corrects topological errors of Road-centre-line (RCL) maps. This is a necessary step before performing space syntax analysis to any network. </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Cleaning RCL maps: Road </a:t>
            </a:r>
            <a:r>
              <a:rPr lang="en-GB" dirty="0">
                <a:solidFill>
                  <a:srgbClr val="FF6600"/>
                </a:solidFill>
                <a:latin typeface="Gill Sans"/>
                <a:cs typeface="Gill Sans"/>
              </a:rPr>
              <a:t>network </a:t>
            </a:r>
            <a:r>
              <a:rPr lang="en-GB" dirty="0" smtClean="0">
                <a:solidFill>
                  <a:srgbClr val="FF6600"/>
                </a:solidFill>
                <a:latin typeface="Gill Sans"/>
                <a:cs typeface="Gill Sans"/>
              </a:rPr>
              <a:t>cleaner tool</a:t>
            </a:r>
            <a:endParaRPr lang="en-US" dirty="0">
              <a:solidFill>
                <a:srgbClr val="FF6600"/>
              </a:solidFill>
              <a:latin typeface="Gill Sans"/>
              <a:cs typeface="Gill Sans"/>
            </a:endParaRPr>
          </a:p>
        </p:txBody>
      </p:sp>
      <p:pic>
        <p:nvPicPr>
          <p:cNvPr id="4" name="Picture 3">
            <a:extLst>
              <a:ext uri="{FF2B5EF4-FFF2-40B4-BE49-F238E27FC236}">
                <a16:creationId xmlns="" xmlns:a16="http://schemas.microsoft.com/office/drawing/2014/main" id="{63A9D8EE-331E-48AF-8D0D-21818986D100}"/>
              </a:ext>
            </a:extLst>
          </p:cNvPr>
          <p:cNvPicPr>
            <a:picLocks noChangeAspect="1"/>
          </p:cNvPicPr>
          <p:nvPr/>
        </p:nvPicPr>
        <p:blipFill>
          <a:blip r:embed="rId2"/>
          <a:stretch>
            <a:fillRect/>
          </a:stretch>
        </p:blipFill>
        <p:spPr>
          <a:xfrm>
            <a:off x="729570" y="522288"/>
            <a:ext cx="6725330" cy="5167277"/>
          </a:xfrm>
          <a:prstGeom prst="rect">
            <a:avLst/>
          </a:prstGeom>
        </p:spPr>
      </p:pic>
      <p:sp>
        <p:nvSpPr>
          <p:cNvPr id="5" name="Oval 4"/>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9427866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sp>
        <p:nvSpPr>
          <p:cNvPr id="6" name="Rectangle 5">
            <a:extLst>
              <a:ext uri="{FF2B5EF4-FFF2-40B4-BE49-F238E27FC236}">
                <a16:creationId xmlns="" xmlns:a16="http://schemas.microsoft.com/office/drawing/2014/main" id="{3C60ECA4-F3AC-4750-9442-421FFE80BA04}"/>
              </a:ext>
            </a:extLst>
          </p:cNvPr>
          <p:cNvSpPr/>
          <p:nvPr/>
        </p:nvSpPr>
        <p:spPr>
          <a:xfrm>
            <a:off x="731936" y="1171734"/>
            <a:ext cx="2166839" cy="523220"/>
          </a:xfrm>
          <a:prstGeom prst="rect">
            <a:avLst/>
          </a:prstGeom>
        </p:spPr>
        <p:txBody>
          <a:bodyPr wrap="square">
            <a:spAutoFit/>
          </a:bodyPr>
          <a:lstStyle/>
          <a:p>
            <a:pPr marL="285750" indent="-285750">
              <a:buFont typeface="Arial" panose="020B0604020202020204" pitchFamily="34" charset="0"/>
              <a:buChar char="•"/>
            </a:pPr>
            <a:r>
              <a:rPr lang="en-GB" sz="1400" dirty="0"/>
              <a:t>Removes invalid geometries</a:t>
            </a:r>
          </a:p>
        </p:txBody>
      </p:sp>
      <p:sp>
        <p:nvSpPr>
          <p:cNvPr id="8" name="Rectangle 7">
            <a:extLst>
              <a:ext uri="{FF2B5EF4-FFF2-40B4-BE49-F238E27FC236}">
                <a16:creationId xmlns="" xmlns:a16="http://schemas.microsoft.com/office/drawing/2014/main" id="{24158D4E-B518-46B6-AA71-67D6F46D60AD}"/>
              </a:ext>
            </a:extLst>
          </p:cNvPr>
          <p:cNvSpPr/>
          <p:nvPr/>
        </p:nvSpPr>
        <p:spPr>
          <a:xfrm>
            <a:off x="742354" y="2342062"/>
            <a:ext cx="1891393" cy="523220"/>
          </a:xfrm>
          <a:prstGeom prst="rect">
            <a:avLst/>
          </a:prstGeom>
        </p:spPr>
        <p:txBody>
          <a:bodyPr wrap="square">
            <a:spAutoFit/>
          </a:bodyPr>
          <a:lstStyle/>
          <a:p>
            <a:pPr marL="285750" indent="-285750">
              <a:buFont typeface="Arial" panose="020B0604020202020204" pitchFamily="34" charset="0"/>
              <a:buChar char="•"/>
            </a:pPr>
            <a:r>
              <a:rPr lang="en-GB" sz="1400" dirty="0"/>
              <a:t>Removes point geometries</a:t>
            </a:r>
          </a:p>
        </p:txBody>
      </p:sp>
      <p:sp>
        <p:nvSpPr>
          <p:cNvPr id="9" name="Rectangle 8">
            <a:extLst>
              <a:ext uri="{FF2B5EF4-FFF2-40B4-BE49-F238E27FC236}">
                <a16:creationId xmlns="" xmlns:a16="http://schemas.microsoft.com/office/drawing/2014/main" id="{2E118474-942E-4A39-A4E6-39FA7093766C}"/>
              </a:ext>
            </a:extLst>
          </p:cNvPr>
          <p:cNvSpPr/>
          <p:nvPr/>
        </p:nvSpPr>
        <p:spPr>
          <a:xfrm>
            <a:off x="729570" y="1756898"/>
            <a:ext cx="2169205" cy="523220"/>
          </a:xfrm>
          <a:prstGeom prst="rect">
            <a:avLst/>
          </a:prstGeom>
        </p:spPr>
        <p:txBody>
          <a:bodyPr wrap="square">
            <a:spAutoFit/>
          </a:bodyPr>
          <a:lstStyle/>
          <a:p>
            <a:pPr marL="285750" indent="-285750">
              <a:buFont typeface="Arial" panose="020B0604020202020204" pitchFamily="34" charset="0"/>
              <a:buChar char="•"/>
            </a:pPr>
            <a:r>
              <a:rPr lang="en-GB" sz="1400" dirty="0"/>
              <a:t>Breaks multi-part geometries</a:t>
            </a:r>
          </a:p>
        </p:txBody>
      </p:sp>
      <p:sp>
        <p:nvSpPr>
          <p:cNvPr id="10" name="Rectangle 9">
            <a:extLst>
              <a:ext uri="{FF2B5EF4-FFF2-40B4-BE49-F238E27FC236}">
                <a16:creationId xmlns="" xmlns:a16="http://schemas.microsoft.com/office/drawing/2014/main" id="{6860CC38-945D-4A05-813E-5A48E9597828}"/>
              </a:ext>
            </a:extLst>
          </p:cNvPr>
          <p:cNvSpPr/>
          <p:nvPr/>
        </p:nvSpPr>
        <p:spPr>
          <a:xfrm>
            <a:off x="2875577" y="1150912"/>
            <a:ext cx="7537665" cy="523220"/>
          </a:xfrm>
          <a:prstGeom prst="rect">
            <a:avLst/>
          </a:prstGeom>
        </p:spPr>
        <p:txBody>
          <a:bodyPr wrap="square">
            <a:spAutoFit/>
          </a:bodyPr>
          <a:lstStyle/>
          <a:p>
            <a:pPr marL="285750" indent="-285750">
              <a:buFont typeface="Arial" panose="020B0604020202020204" pitchFamily="34" charset="0"/>
              <a:buChar char="•"/>
            </a:pPr>
            <a:r>
              <a:rPr lang="en-GB" sz="1400" dirty="0"/>
              <a:t>Breaks geometries at self intersection (1), at shared vertices (2) and where they touch endpoints of other lines (3). </a:t>
            </a:r>
          </a:p>
        </p:txBody>
      </p:sp>
      <p:sp>
        <p:nvSpPr>
          <p:cNvPr id="14" name="Rectangle 13">
            <a:extLst>
              <a:ext uri="{FF2B5EF4-FFF2-40B4-BE49-F238E27FC236}">
                <a16:creationId xmlns="" xmlns:a16="http://schemas.microsoft.com/office/drawing/2014/main" id="{824F8C3F-4C67-4D50-97CB-EEB2BBCFECBB}"/>
              </a:ext>
            </a:extLst>
          </p:cNvPr>
          <p:cNvSpPr/>
          <p:nvPr/>
        </p:nvSpPr>
        <p:spPr>
          <a:xfrm>
            <a:off x="2906203" y="5170456"/>
            <a:ext cx="6083482" cy="307777"/>
          </a:xfrm>
          <a:prstGeom prst="rect">
            <a:avLst/>
          </a:prstGeom>
        </p:spPr>
        <p:txBody>
          <a:bodyPr wrap="square">
            <a:spAutoFit/>
          </a:bodyPr>
          <a:lstStyle/>
          <a:p>
            <a:pPr marL="285750" indent="-285750">
              <a:buFont typeface="Arial" panose="020B0604020202020204" pitchFamily="34" charset="0"/>
              <a:buChar char="•"/>
            </a:pPr>
            <a:r>
              <a:rPr lang="en-GB" sz="1400" dirty="0"/>
              <a:t>Merges lines between intersections</a:t>
            </a:r>
          </a:p>
        </p:txBody>
      </p:sp>
      <p:sp>
        <p:nvSpPr>
          <p:cNvPr id="16" name="Rectangle 15">
            <a:extLst>
              <a:ext uri="{FF2B5EF4-FFF2-40B4-BE49-F238E27FC236}">
                <a16:creationId xmlns="" xmlns:a16="http://schemas.microsoft.com/office/drawing/2014/main" id="{261C4643-BF92-463B-839A-4882578CB116}"/>
              </a:ext>
            </a:extLst>
          </p:cNvPr>
          <p:cNvSpPr/>
          <p:nvPr/>
        </p:nvSpPr>
        <p:spPr>
          <a:xfrm>
            <a:off x="2906203" y="3199958"/>
            <a:ext cx="7390322" cy="523220"/>
          </a:xfrm>
          <a:prstGeom prst="rect">
            <a:avLst/>
          </a:prstGeom>
        </p:spPr>
        <p:txBody>
          <a:bodyPr wrap="square">
            <a:spAutoFit/>
          </a:bodyPr>
          <a:lstStyle/>
          <a:p>
            <a:pPr marL="285750" indent="-285750">
              <a:buFont typeface="Arial" panose="020B0604020202020204" pitchFamily="34" charset="0"/>
              <a:buChar char="•"/>
            </a:pPr>
            <a:r>
              <a:rPr lang="en-GB" sz="1400" dirty="0"/>
              <a:t>Removes duplicate and  overlapping (1) geometries, closed polylines that do not connect to any other line (2) and isolated lines (3).</a:t>
            </a:r>
          </a:p>
        </p:txBody>
      </p:sp>
      <p:grpSp>
        <p:nvGrpSpPr>
          <p:cNvPr id="50" name="Group 49">
            <a:extLst>
              <a:ext uri="{FF2B5EF4-FFF2-40B4-BE49-F238E27FC236}">
                <a16:creationId xmlns="" xmlns:a16="http://schemas.microsoft.com/office/drawing/2014/main" id="{5410ACC3-A245-4DF3-AEB5-2B2A18A745CF}"/>
              </a:ext>
            </a:extLst>
          </p:cNvPr>
          <p:cNvGrpSpPr/>
          <p:nvPr/>
        </p:nvGrpSpPr>
        <p:grpSpPr>
          <a:xfrm>
            <a:off x="3300992" y="5485509"/>
            <a:ext cx="1440000" cy="1440002"/>
            <a:chOff x="3300992" y="5485509"/>
            <a:chExt cx="1440000" cy="1440002"/>
          </a:xfrm>
        </p:grpSpPr>
        <p:pic>
          <p:nvPicPr>
            <p:cNvPr id="44" name="Picture 43">
              <a:extLst>
                <a:ext uri="{FF2B5EF4-FFF2-40B4-BE49-F238E27FC236}">
                  <a16:creationId xmlns="" xmlns:a16="http://schemas.microsoft.com/office/drawing/2014/main" id="{75B0CA9D-4669-43C0-AA2A-0CFAEBF25D66}"/>
                </a:ext>
              </a:extLst>
            </p:cNvPr>
            <p:cNvPicPr>
              <a:picLocks noChangeAspect="1"/>
            </p:cNvPicPr>
            <p:nvPr/>
          </p:nvPicPr>
          <p:blipFill rotWithShape="1">
            <a:blip r:embed="rId2"/>
            <a:srcRect l="4315" t="3591" b="9463"/>
            <a:stretch/>
          </p:blipFill>
          <p:spPr>
            <a:xfrm>
              <a:off x="3300992" y="5485509"/>
              <a:ext cx="1440000" cy="1432723"/>
            </a:xfrm>
            <a:prstGeom prst="rect">
              <a:avLst/>
            </a:prstGeom>
          </p:spPr>
        </p:pic>
        <p:sp>
          <p:nvSpPr>
            <p:cNvPr id="21" name="Rectangle 20">
              <a:extLst>
                <a:ext uri="{FF2B5EF4-FFF2-40B4-BE49-F238E27FC236}">
                  <a16:creationId xmlns="" xmlns:a16="http://schemas.microsoft.com/office/drawing/2014/main" id="{B4B3DF36-08FD-462C-B033-5E759A0BFEC4}"/>
                </a:ext>
              </a:extLst>
            </p:cNvPr>
            <p:cNvSpPr/>
            <p:nvPr/>
          </p:nvSpPr>
          <p:spPr bwMode="auto">
            <a:xfrm>
              <a:off x="3300992" y="5485511"/>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49" name="Group 48">
            <a:extLst>
              <a:ext uri="{FF2B5EF4-FFF2-40B4-BE49-F238E27FC236}">
                <a16:creationId xmlns="" xmlns:a16="http://schemas.microsoft.com/office/drawing/2014/main" id="{DA667F80-9949-45E3-A9DE-EDE71F1AB339}"/>
              </a:ext>
            </a:extLst>
          </p:cNvPr>
          <p:cNvGrpSpPr/>
          <p:nvPr/>
        </p:nvGrpSpPr>
        <p:grpSpPr>
          <a:xfrm>
            <a:off x="4893504" y="3723178"/>
            <a:ext cx="1440001" cy="1440000"/>
            <a:chOff x="4893504" y="3723178"/>
            <a:chExt cx="1440001" cy="1440000"/>
          </a:xfrm>
        </p:grpSpPr>
        <p:pic>
          <p:nvPicPr>
            <p:cNvPr id="38" name="Picture 37">
              <a:extLst>
                <a:ext uri="{FF2B5EF4-FFF2-40B4-BE49-F238E27FC236}">
                  <a16:creationId xmlns="" xmlns:a16="http://schemas.microsoft.com/office/drawing/2014/main" id="{EC02EFAF-EF7A-4A1C-8E1A-DAD3FB477E5A}"/>
                </a:ext>
              </a:extLst>
            </p:cNvPr>
            <p:cNvPicPr>
              <a:picLocks noChangeAspect="1"/>
            </p:cNvPicPr>
            <p:nvPr/>
          </p:nvPicPr>
          <p:blipFill rotWithShape="1">
            <a:blip r:embed="rId3"/>
            <a:srcRect l="15366" r="19053"/>
            <a:stretch/>
          </p:blipFill>
          <p:spPr>
            <a:xfrm>
              <a:off x="4893504" y="3730454"/>
              <a:ext cx="1440001" cy="1432723"/>
            </a:xfrm>
            <a:prstGeom prst="rect">
              <a:avLst/>
            </a:prstGeom>
          </p:spPr>
        </p:pic>
        <p:sp>
          <p:nvSpPr>
            <p:cNvPr id="22" name="Rectangle 21">
              <a:extLst>
                <a:ext uri="{FF2B5EF4-FFF2-40B4-BE49-F238E27FC236}">
                  <a16:creationId xmlns="" xmlns:a16="http://schemas.microsoft.com/office/drawing/2014/main" id="{4F22A577-9976-4049-973B-A008A75483F2}"/>
                </a:ext>
              </a:extLst>
            </p:cNvPr>
            <p:cNvSpPr/>
            <p:nvPr/>
          </p:nvSpPr>
          <p:spPr bwMode="auto">
            <a:xfrm>
              <a:off x="4893505" y="372317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3" name="Group 2">
            <a:extLst>
              <a:ext uri="{FF2B5EF4-FFF2-40B4-BE49-F238E27FC236}">
                <a16:creationId xmlns="" xmlns:a16="http://schemas.microsoft.com/office/drawing/2014/main" id="{3D4A988A-A2C0-49D6-B6B9-CF1942092A97}"/>
              </a:ext>
            </a:extLst>
          </p:cNvPr>
          <p:cNvGrpSpPr/>
          <p:nvPr/>
        </p:nvGrpSpPr>
        <p:grpSpPr>
          <a:xfrm>
            <a:off x="1108560" y="2983940"/>
            <a:ext cx="1440001" cy="1440000"/>
            <a:chOff x="766537" y="2803338"/>
            <a:chExt cx="1440001" cy="1440000"/>
          </a:xfrm>
        </p:grpSpPr>
        <p:pic>
          <p:nvPicPr>
            <p:cNvPr id="2" name="Picture 1">
              <a:extLst>
                <a:ext uri="{FF2B5EF4-FFF2-40B4-BE49-F238E27FC236}">
                  <a16:creationId xmlns="" xmlns:a16="http://schemas.microsoft.com/office/drawing/2014/main" id="{571EFC8C-FD9D-4010-8A3C-DACDA8747EDF}"/>
                </a:ext>
              </a:extLst>
            </p:cNvPr>
            <p:cNvPicPr>
              <a:picLocks noChangeAspect="1"/>
            </p:cNvPicPr>
            <p:nvPr/>
          </p:nvPicPr>
          <p:blipFill rotWithShape="1">
            <a:blip r:embed="rId4"/>
            <a:srcRect l="20666" t="27372" r="33591" b="24177"/>
            <a:stretch/>
          </p:blipFill>
          <p:spPr>
            <a:xfrm>
              <a:off x="766537" y="2803338"/>
              <a:ext cx="1440001" cy="1439846"/>
            </a:xfrm>
            <a:prstGeom prst="rect">
              <a:avLst/>
            </a:prstGeom>
          </p:spPr>
        </p:pic>
        <p:sp>
          <p:nvSpPr>
            <p:cNvPr id="23" name="Rectangle 22">
              <a:extLst>
                <a:ext uri="{FF2B5EF4-FFF2-40B4-BE49-F238E27FC236}">
                  <a16:creationId xmlns="" xmlns:a16="http://schemas.microsoft.com/office/drawing/2014/main" id="{A644A1CA-AEA4-499B-9604-0985B1033648}"/>
                </a:ext>
              </a:extLst>
            </p:cNvPr>
            <p:cNvSpPr/>
            <p:nvPr/>
          </p:nvSpPr>
          <p:spPr bwMode="auto">
            <a:xfrm>
              <a:off x="766538" y="280333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48" name="Group 47">
            <a:extLst>
              <a:ext uri="{FF2B5EF4-FFF2-40B4-BE49-F238E27FC236}">
                <a16:creationId xmlns="" xmlns:a16="http://schemas.microsoft.com/office/drawing/2014/main" id="{27931D26-67A8-444A-B7AC-E0A4586C2ACD}"/>
              </a:ext>
            </a:extLst>
          </p:cNvPr>
          <p:cNvGrpSpPr/>
          <p:nvPr/>
        </p:nvGrpSpPr>
        <p:grpSpPr>
          <a:xfrm>
            <a:off x="3300992" y="3730453"/>
            <a:ext cx="1440000" cy="1440003"/>
            <a:chOff x="3300992" y="3730453"/>
            <a:chExt cx="1440000" cy="1440003"/>
          </a:xfrm>
        </p:grpSpPr>
        <p:pic>
          <p:nvPicPr>
            <p:cNvPr id="41" name="Picture 40">
              <a:extLst>
                <a:ext uri="{FF2B5EF4-FFF2-40B4-BE49-F238E27FC236}">
                  <a16:creationId xmlns="" xmlns:a16="http://schemas.microsoft.com/office/drawing/2014/main" id="{A5677721-B342-45A7-AF6A-45F883AD5800}"/>
                </a:ext>
              </a:extLst>
            </p:cNvPr>
            <p:cNvPicPr>
              <a:picLocks noChangeAspect="1"/>
            </p:cNvPicPr>
            <p:nvPr/>
          </p:nvPicPr>
          <p:blipFill rotWithShape="1">
            <a:blip r:embed="rId5"/>
            <a:srcRect l="9128" r="5473"/>
            <a:stretch/>
          </p:blipFill>
          <p:spPr>
            <a:xfrm>
              <a:off x="3300992" y="3730453"/>
              <a:ext cx="1416501" cy="1440003"/>
            </a:xfrm>
            <a:prstGeom prst="rect">
              <a:avLst/>
            </a:prstGeom>
          </p:spPr>
        </p:pic>
        <p:sp>
          <p:nvSpPr>
            <p:cNvPr id="25" name="Rectangle 24">
              <a:extLst>
                <a:ext uri="{FF2B5EF4-FFF2-40B4-BE49-F238E27FC236}">
                  <a16:creationId xmlns="" xmlns:a16="http://schemas.microsoft.com/office/drawing/2014/main" id="{2A15BA60-6DE5-4F2E-97DA-3ADE1F400809}"/>
                </a:ext>
              </a:extLst>
            </p:cNvPr>
            <p:cNvSpPr/>
            <p:nvPr/>
          </p:nvSpPr>
          <p:spPr bwMode="auto">
            <a:xfrm>
              <a:off x="3300992" y="3730456"/>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sp>
        <p:nvSpPr>
          <p:cNvPr id="27" name="Rectangle 26">
            <a:extLst>
              <a:ext uri="{FF2B5EF4-FFF2-40B4-BE49-F238E27FC236}">
                <a16:creationId xmlns="" xmlns:a16="http://schemas.microsoft.com/office/drawing/2014/main" id="{16BD8CDB-FBCB-49A7-9C03-255863FDA37C}"/>
              </a:ext>
            </a:extLst>
          </p:cNvPr>
          <p:cNvSpPr/>
          <p:nvPr/>
        </p:nvSpPr>
        <p:spPr>
          <a:xfrm>
            <a:off x="729570" y="740458"/>
            <a:ext cx="2166839" cy="369332"/>
          </a:xfrm>
          <a:prstGeom prst="rect">
            <a:avLst/>
          </a:prstGeom>
        </p:spPr>
        <p:txBody>
          <a:bodyPr wrap="square">
            <a:spAutoFit/>
          </a:bodyPr>
          <a:lstStyle/>
          <a:p>
            <a:r>
              <a:rPr lang="en-GB" sz="1800" b="1" dirty="0"/>
              <a:t>Geometry </a:t>
            </a:r>
          </a:p>
        </p:txBody>
      </p:sp>
      <p:sp>
        <p:nvSpPr>
          <p:cNvPr id="28" name="Rectangle 27">
            <a:extLst>
              <a:ext uri="{FF2B5EF4-FFF2-40B4-BE49-F238E27FC236}">
                <a16:creationId xmlns="" xmlns:a16="http://schemas.microsoft.com/office/drawing/2014/main" id="{318A607F-8145-402A-89AF-39477C12CF72}"/>
              </a:ext>
            </a:extLst>
          </p:cNvPr>
          <p:cNvSpPr/>
          <p:nvPr/>
        </p:nvSpPr>
        <p:spPr>
          <a:xfrm>
            <a:off x="2875577" y="699180"/>
            <a:ext cx="2166839" cy="369332"/>
          </a:xfrm>
          <a:prstGeom prst="rect">
            <a:avLst/>
          </a:prstGeom>
        </p:spPr>
        <p:txBody>
          <a:bodyPr wrap="square">
            <a:spAutoFit/>
          </a:bodyPr>
          <a:lstStyle/>
          <a:p>
            <a:r>
              <a:rPr lang="en-GB" sz="1800" b="1" dirty="0"/>
              <a:t>Topology  </a:t>
            </a:r>
          </a:p>
        </p:txBody>
      </p:sp>
      <p:grpSp>
        <p:nvGrpSpPr>
          <p:cNvPr id="47" name="Group 46">
            <a:extLst>
              <a:ext uri="{FF2B5EF4-FFF2-40B4-BE49-F238E27FC236}">
                <a16:creationId xmlns="" xmlns:a16="http://schemas.microsoft.com/office/drawing/2014/main" id="{91376391-C01F-4E85-B768-8A818BD080DA}"/>
              </a:ext>
            </a:extLst>
          </p:cNvPr>
          <p:cNvGrpSpPr/>
          <p:nvPr/>
        </p:nvGrpSpPr>
        <p:grpSpPr>
          <a:xfrm>
            <a:off x="4893505" y="1684295"/>
            <a:ext cx="1440764" cy="1440000"/>
            <a:chOff x="4893505" y="1684295"/>
            <a:chExt cx="1440764" cy="1440000"/>
          </a:xfrm>
        </p:grpSpPr>
        <p:pic>
          <p:nvPicPr>
            <p:cNvPr id="5" name="Picture 4">
              <a:extLst>
                <a:ext uri="{FF2B5EF4-FFF2-40B4-BE49-F238E27FC236}">
                  <a16:creationId xmlns="" xmlns:a16="http://schemas.microsoft.com/office/drawing/2014/main" id="{37FD5756-0EF7-4B7C-A297-A57B90440C65}"/>
                </a:ext>
              </a:extLst>
            </p:cNvPr>
            <p:cNvPicPr>
              <a:picLocks noChangeAspect="1"/>
            </p:cNvPicPr>
            <p:nvPr/>
          </p:nvPicPr>
          <p:blipFill rotWithShape="1">
            <a:blip r:embed="rId6"/>
            <a:srcRect l="9573"/>
            <a:stretch/>
          </p:blipFill>
          <p:spPr>
            <a:xfrm>
              <a:off x="4893505" y="1691862"/>
              <a:ext cx="1440764" cy="1422270"/>
            </a:xfrm>
            <a:prstGeom prst="rect">
              <a:avLst/>
            </a:prstGeom>
          </p:spPr>
        </p:pic>
        <p:sp>
          <p:nvSpPr>
            <p:cNvPr id="18" name="Rectangle 17">
              <a:extLst>
                <a:ext uri="{FF2B5EF4-FFF2-40B4-BE49-F238E27FC236}">
                  <a16:creationId xmlns="" xmlns:a16="http://schemas.microsoft.com/office/drawing/2014/main" id="{93E6F6A6-9173-41D4-B483-D7703015C8D5}"/>
                </a:ext>
              </a:extLst>
            </p:cNvPr>
            <p:cNvSpPr/>
            <p:nvPr/>
          </p:nvSpPr>
          <p:spPr bwMode="auto">
            <a:xfrm>
              <a:off x="4893505" y="1684295"/>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11" name="TextBox 10">
              <a:extLst>
                <a:ext uri="{FF2B5EF4-FFF2-40B4-BE49-F238E27FC236}">
                  <a16:creationId xmlns="" xmlns:a16="http://schemas.microsoft.com/office/drawing/2014/main" id="{E37B33BF-D389-45DB-B95F-24D15983863F}"/>
                </a:ext>
              </a:extLst>
            </p:cNvPr>
            <p:cNvSpPr txBox="1"/>
            <p:nvPr/>
          </p:nvSpPr>
          <p:spPr>
            <a:xfrm rot="19072534">
              <a:off x="5431676" y="2273363"/>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46" name="Group 45">
            <a:extLst>
              <a:ext uri="{FF2B5EF4-FFF2-40B4-BE49-F238E27FC236}">
                <a16:creationId xmlns="" xmlns:a16="http://schemas.microsoft.com/office/drawing/2014/main" id="{98B94C06-3B38-461B-9836-F37733FC9D6F}"/>
              </a:ext>
            </a:extLst>
          </p:cNvPr>
          <p:cNvGrpSpPr/>
          <p:nvPr/>
        </p:nvGrpSpPr>
        <p:grpSpPr>
          <a:xfrm>
            <a:off x="6509517" y="1674132"/>
            <a:ext cx="1440388" cy="1457730"/>
            <a:chOff x="6509517" y="1674132"/>
            <a:chExt cx="1440388" cy="1457730"/>
          </a:xfrm>
        </p:grpSpPr>
        <p:pic>
          <p:nvPicPr>
            <p:cNvPr id="17" name="Picture 16">
              <a:extLst>
                <a:ext uri="{FF2B5EF4-FFF2-40B4-BE49-F238E27FC236}">
                  <a16:creationId xmlns="" xmlns:a16="http://schemas.microsoft.com/office/drawing/2014/main" id="{C3947B42-8065-4D0D-9845-588B3953A0EF}"/>
                </a:ext>
              </a:extLst>
            </p:cNvPr>
            <p:cNvPicPr>
              <a:picLocks noChangeAspect="1"/>
            </p:cNvPicPr>
            <p:nvPr/>
          </p:nvPicPr>
          <p:blipFill rotWithShape="1">
            <a:blip r:embed="rId7"/>
            <a:srcRect l="19161" t="22178"/>
            <a:stretch/>
          </p:blipFill>
          <p:spPr>
            <a:xfrm>
              <a:off x="6509517" y="1674132"/>
              <a:ext cx="1440388" cy="1457730"/>
            </a:xfrm>
            <a:prstGeom prst="rect">
              <a:avLst/>
            </a:prstGeom>
          </p:spPr>
        </p:pic>
        <p:sp>
          <p:nvSpPr>
            <p:cNvPr id="29" name="Rectangle 28">
              <a:extLst>
                <a:ext uri="{FF2B5EF4-FFF2-40B4-BE49-F238E27FC236}">
                  <a16:creationId xmlns="" xmlns:a16="http://schemas.microsoft.com/office/drawing/2014/main" id="{B00F2A73-EFBD-46D8-AE7B-6B4A8330101E}"/>
                </a:ext>
              </a:extLst>
            </p:cNvPr>
            <p:cNvSpPr/>
            <p:nvPr/>
          </p:nvSpPr>
          <p:spPr bwMode="auto">
            <a:xfrm>
              <a:off x="6509517" y="1691862"/>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31" name="TextBox 30">
              <a:extLst>
                <a:ext uri="{FF2B5EF4-FFF2-40B4-BE49-F238E27FC236}">
                  <a16:creationId xmlns="" xmlns:a16="http://schemas.microsoft.com/office/drawing/2014/main" id="{A25D2334-A362-4910-8F68-BE8EE3E2903F}"/>
                </a:ext>
              </a:extLst>
            </p:cNvPr>
            <p:cNvSpPr txBox="1"/>
            <p:nvPr/>
          </p:nvSpPr>
          <p:spPr>
            <a:xfrm rot="19072534">
              <a:off x="7363776" y="1880009"/>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45" name="Group 44">
            <a:extLst>
              <a:ext uri="{FF2B5EF4-FFF2-40B4-BE49-F238E27FC236}">
                <a16:creationId xmlns="" xmlns:a16="http://schemas.microsoft.com/office/drawing/2014/main" id="{E5BFE29E-2F8F-4A6E-8DAB-DAA7BD7802DF}"/>
              </a:ext>
            </a:extLst>
          </p:cNvPr>
          <p:cNvGrpSpPr/>
          <p:nvPr/>
        </p:nvGrpSpPr>
        <p:grpSpPr>
          <a:xfrm>
            <a:off x="3277493" y="1697646"/>
            <a:ext cx="1440000" cy="1440000"/>
            <a:chOff x="3277493" y="1697646"/>
            <a:chExt cx="1440000" cy="1440000"/>
          </a:xfrm>
        </p:grpSpPr>
        <p:pic>
          <p:nvPicPr>
            <p:cNvPr id="34" name="Picture 33">
              <a:extLst>
                <a:ext uri="{FF2B5EF4-FFF2-40B4-BE49-F238E27FC236}">
                  <a16:creationId xmlns="" xmlns:a16="http://schemas.microsoft.com/office/drawing/2014/main" id="{38AEAA83-C624-485A-93F0-3ECC4DFB2B83}"/>
                </a:ext>
              </a:extLst>
            </p:cNvPr>
            <p:cNvPicPr>
              <a:picLocks noChangeAspect="1"/>
            </p:cNvPicPr>
            <p:nvPr/>
          </p:nvPicPr>
          <p:blipFill rotWithShape="1">
            <a:blip r:embed="rId8"/>
            <a:srcRect l="16591" t="27433" r="12609" b="15271"/>
            <a:stretch/>
          </p:blipFill>
          <p:spPr>
            <a:xfrm>
              <a:off x="3300992" y="1715254"/>
              <a:ext cx="1416501" cy="1398878"/>
            </a:xfrm>
            <a:prstGeom prst="rect">
              <a:avLst/>
            </a:prstGeom>
          </p:spPr>
        </p:pic>
        <p:sp>
          <p:nvSpPr>
            <p:cNvPr id="19" name="Rectangle 18">
              <a:extLst>
                <a:ext uri="{FF2B5EF4-FFF2-40B4-BE49-F238E27FC236}">
                  <a16:creationId xmlns="" xmlns:a16="http://schemas.microsoft.com/office/drawing/2014/main" id="{7DBC441E-6774-4EF8-B5C8-4320134A5962}"/>
                </a:ext>
              </a:extLst>
            </p:cNvPr>
            <p:cNvSpPr/>
            <p:nvPr/>
          </p:nvSpPr>
          <p:spPr bwMode="auto">
            <a:xfrm>
              <a:off x="3277493" y="1697646"/>
              <a:ext cx="1440000" cy="1440000"/>
            </a:xfrm>
            <a:prstGeom prst="rect">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042988"/>
              <a:endParaRPr lang="en-GB"/>
            </a:p>
          </p:txBody>
        </p:sp>
        <p:sp>
          <p:nvSpPr>
            <p:cNvPr id="33" name="TextBox 32">
              <a:extLst>
                <a:ext uri="{FF2B5EF4-FFF2-40B4-BE49-F238E27FC236}">
                  <a16:creationId xmlns="" xmlns:a16="http://schemas.microsoft.com/office/drawing/2014/main" id="{03CBA04A-4B12-426D-9A89-A7EA46C68838}"/>
                </a:ext>
              </a:extLst>
            </p:cNvPr>
            <p:cNvSpPr txBox="1"/>
            <p:nvPr/>
          </p:nvSpPr>
          <p:spPr>
            <a:xfrm rot="19072534">
              <a:off x="3753032" y="2137497"/>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37" name="Group 36">
            <a:extLst>
              <a:ext uri="{FF2B5EF4-FFF2-40B4-BE49-F238E27FC236}">
                <a16:creationId xmlns="" xmlns:a16="http://schemas.microsoft.com/office/drawing/2014/main" id="{356B675A-302B-4803-9A4F-C918C5416B68}"/>
              </a:ext>
            </a:extLst>
          </p:cNvPr>
          <p:cNvGrpSpPr/>
          <p:nvPr/>
        </p:nvGrpSpPr>
        <p:grpSpPr>
          <a:xfrm>
            <a:off x="6486018" y="3723178"/>
            <a:ext cx="1440001" cy="1440001"/>
            <a:chOff x="6486018" y="3723178"/>
            <a:chExt cx="1440001" cy="1440001"/>
          </a:xfrm>
        </p:grpSpPr>
        <p:pic>
          <p:nvPicPr>
            <p:cNvPr id="35" name="Picture 34">
              <a:extLst>
                <a:ext uri="{FF2B5EF4-FFF2-40B4-BE49-F238E27FC236}">
                  <a16:creationId xmlns="" xmlns:a16="http://schemas.microsoft.com/office/drawing/2014/main" id="{F45627FC-5DA8-4B4C-9C2D-A9208219E970}"/>
                </a:ext>
              </a:extLst>
            </p:cNvPr>
            <p:cNvPicPr>
              <a:picLocks noChangeAspect="1"/>
            </p:cNvPicPr>
            <p:nvPr/>
          </p:nvPicPr>
          <p:blipFill rotWithShape="1">
            <a:blip r:embed="rId9"/>
            <a:srcRect l="2532" r="1565"/>
            <a:stretch/>
          </p:blipFill>
          <p:spPr>
            <a:xfrm>
              <a:off x="6486019" y="3733483"/>
              <a:ext cx="1440000" cy="1429696"/>
            </a:xfrm>
            <a:prstGeom prst="rect">
              <a:avLst/>
            </a:prstGeom>
          </p:spPr>
        </p:pic>
        <p:sp>
          <p:nvSpPr>
            <p:cNvPr id="36" name="Rectangle 35">
              <a:extLst>
                <a:ext uri="{FF2B5EF4-FFF2-40B4-BE49-F238E27FC236}">
                  <a16:creationId xmlns="" xmlns:a16="http://schemas.microsoft.com/office/drawing/2014/main" id="{BBD72949-FB77-41A3-98DB-46D4738FC9A6}"/>
                </a:ext>
              </a:extLst>
            </p:cNvPr>
            <p:cNvSpPr/>
            <p:nvPr/>
          </p:nvSpPr>
          <p:spPr bwMode="auto">
            <a:xfrm>
              <a:off x="7699799" y="4204999"/>
              <a:ext cx="226219" cy="2187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4" name="Rectangle 23">
              <a:extLst>
                <a:ext uri="{FF2B5EF4-FFF2-40B4-BE49-F238E27FC236}">
                  <a16:creationId xmlns="" xmlns:a16="http://schemas.microsoft.com/office/drawing/2014/main" id="{3325B07C-2B07-4704-9EEA-1E6607ADC55E}"/>
                </a:ext>
              </a:extLst>
            </p:cNvPr>
            <p:cNvSpPr/>
            <p:nvPr/>
          </p:nvSpPr>
          <p:spPr bwMode="auto">
            <a:xfrm>
              <a:off x="6486018" y="372317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sp>
        <p:nvSpPr>
          <p:cNvPr id="39" name="Oval 38"/>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97897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2BCBE01-5788-4B45-A7D0-3F5B23FB46AF}"/>
              </a:ext>
            </a:extLst>
          </p:cNvPr>
          <p:cNvPicPr>
            <a:picLocks noChangeAspect="1"/>
          </p:cNvPicPr>
          <p:nvPr/>
        </p:nvPicPr>
        <p:blipFill>
          <a:blip r:embed="rId2"/>
          <a:stretch>
            <a:fillRect/>
          </a:stretch>
        </p:blipFill>
        <p:spPr>
          <a:xfrm>
            <a:off x="783873" y="709613"/>
            <a:ext cx="2894810" cy="3878593"/>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sp>
        <p:nvSpPr>
          <p:cNvPr id="6" name="Rectangle 5">
            <a:extLst>
              <a:ext uri="{FF2B5EF4-FFF2-40B4-BE49-F238E27FC236}">
                <a16:creationId xmlns="" xmlns:a16="http://schemas.microsoft.com/office/drawing/2014/main" id="{79D2CE86-9490-4BF0-ABA1-C7B0B2D4AD6E}"/>
              </a:ext>
            </a:extLst>
          </p:cNvPr>
          <p:cNvSpPr/>
          <p:nvPr/>
        </p:nvSpPr>
        <p:spPr>
          <a:xfrm>
            <a:off x="5345113" y="709613"/>
            <a:ext cx="4951412" cy="4339650"/>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Input layer </a:t>
            </a:r>
            <a:r>
              <a:rPr lang="en-GB" sz="1200" dirty="0">
                <a:solidFill>
                  <a:srgbClr val="24292E"/>
                </a:solidFill>
                <a:latin typeface="Arial" panose="020B0604020202020204" pitchFamily="34" charset="0"/>
                <a:cs typeface="Arial" panose="020B0604020202020204" pitchFamily="34" charset="0"/>
              </a:rPr>
              <a:t>Choose RCL map to clean. The input can be any QGIS layer. </a:t>
            </a:r>
          </a:p>
          <a:p>
            <a:r>
              <a:rPr lang="en-GB" sz="1200" dirty="0">
                <a:solidFill>
                  <a:srgbClr val="24292E"/>
                </a:solidFill>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Snap endpoints </a:t>
            </a:r>
            <a:r>
              <a:rPr lang="en-GB" sz="1200" dirty="0">
                <a:solidFill>
                  <a:srgbClr val="24292E"/>
                </a:solidFill>
                <a:latin typeface="Arial" panose="020B0604020202020204" pitchFamily="34" charset="0"/>
                <a:cs typeface="Arial" panose="020B0604020202020204" pitchFamily="34" charset="0"/>
              </a:rPr>
              <a:t>The user can specify a decimal precision of the coordinates</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Output layers </a:t>
            </a:r>
            <a:r>
              <a:rPr lang="en-GB" sz="1200" dirty="0">
                <a:solidFill>
                  <a:srgbClr val="24292E"/>
                </a:solidFill>
                <a:latin typeface="Arial" panose="020B0604020202020204" pitchFamily="34" charset="0"/>
                <a:cs typeface="Arial" panose="020B0604020202020204" pitchFamily="34" charset="0"/>
              </a:rPr>
              <a:t>The user can choose between a memory QGIS layer a shapefile or a </a:t>
            </a:r>
            <a:r>
              <a:rPr lang="en-GB" sz="1200" dirty="0" err="1">
                <a:solidFill>
                  <a:srgbClr val="24292E"/>
                </a:solidFill>
                <a:latin typeface="Arial" panose="020B0604020202020204" pitchFamily="34" charset="0"/>
                <a:cs typeface="Arial" panose="020B0604020202020204" pitchFamily="34" charset="0"/>
              </a:rPr>
              <a:t>PostGIS</a:t>
            </a:r>
            <a:r>
              <a:rPr lang="en-GB" sz="1200" dirty="0">
                <a:solidFill>
                  <a:srgbClr val="24292E"/>
                </a:solidFill>
                <a:latin typeface="Arial" panose="020B0604020202020204" pitchFamily="34" charset="0"/>
                <a:cs typeface="Arial" panose="020B0604020202020204" pitchFamily="34" charset="0"/>
              </a:rPr>
              <a:t> database layer. </a:t>
            </a:r>
          </a:p>
          <a:p>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Load error layer </a:t>
            </a:r>
            <a:r>
              <a:rPr lang="en-GB" sz="1200" dirty="0">
                <a:solidFill>
                  <a:srgbClr val="24292E"/>
                </a:solidFill>
                <a:latin typeface="Arial" panose="020B0604020202020204" pitchFamily="34" charset="0"/>
                <a:cs typeface="Arial" panose="020B0604020202020204" pitchFamily="34" charset="0"/>
              </a:rPr>
              <a:t>The errors that have been corrected by the plugin can be loaded as a memory layer. </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Load unlinks layer </a:t>
            </a:r>
            <a:r>
              <a:rPr lang="en-GB" sz="1200" dirty="0">
                <a:solidFill>
                  <a:srgbClr val="24292E"/>
                </a:solidFill>
                <a:latin typeface="Arial" panose="020B0604020202020204" pitchFamily="34" charset="0"/>
                <a:cs typeface="Arial" panose="020B0604020202020204" pitchFamily="34" charset="0"/>
              </a:rPr>
              <a:t>There is an option to create a memory unlinks layer where the lines of the input layer cross. However, unlinks should be verified by the user as RCL may represent differently unlinked lines.</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Info</a:t>
            </a:r>
            <a:r>
              <a:rPr lang="en-GB" sz="1200" dirty="0">
                <a:solidFill>
                  <a:srgbClr val="24292E"/>
                </a:solidFill>
                <a:latin typeface="Arial" panose="020B0604020202020204" pitchFamily="34" charset="0"/>
                <a:cs typeface="Arial" panose="020B0604020202020204" pitchFamily="34" charset="0"/>
              </a:rPr>
              <a:t> See which topological errors are corrected. </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Run</a:t>
            </a:r>
            <a:r>
              <a:rPr lang="en-GB" sz="1200" dirty="0">
                <a:solidFill>
                  <a:srgbClr val="24292E"/>
                </a:solidFill>
                <a:latin typeface="Arial" panose="020B0604020202020204" pitchFamily="34" charset="0"/>
                <a:cs typeface="Arial" panose="020B0604020202020204" pitchFamily="34" charset="0"/>
              </a:rPr>
              <a:t> Pressing run will perform the cleaning of the selected map </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Cancel</a:t>
            </a:r>
            <a:r>
              <a:rPr lang="en-GB" sz="1200" dirty="0">
                <a:solidFill>
                  <a:srgbClr val="24292E"/>
                </a:solidFill>
                <a:latin typeface="Arial" panose="020B0604020202020204" pitchFamily="34" charset="0"/>
                <a:cs typeface="Arial" panose="020B0604020202020204" pitchFamily="34" charset="0"/>
              </a:rPr>
              <a:t> Pressing close will close and terminate the Road network cleaner</a:t>
            </a:r>
            <a:endParaRPr lang="en-GB" sz="1200" b="0" i="0" dirty="0">
              <a:solidFill>
                <a:srgbClr val="24292E"/>
              </a:solidFill>
              <a:effectLst/>
              <a:latin typeface="Arial" panose="020B0604020202020204" pitchFamily="34" charset="0"/>
              <a:cs typeface="Arial" panose="020B0604020202020204" pitchFamily="34" charset="0"/>
            </a:endParaRPr>
          </a:p>
        </p:txBody>
      </p:sp>
      <p:cxnSp>
        <p:nvCxnSpPr>
          <p:cNvPr id="9" name="Connector: Elbow 8">
            <a:extLst>
              <a:ext uri="{FF2B5EF4-FFF2-40B4-BE49-F238E27FC236}">
                <a16:creationId xmlns="" xmlns:a16="http://schemas.microsoft.com/office/drawing/2014/main" id="{86C6530D-C771-419F-99DB-B7C805554B07}"/>
              </a:ext>
            </a:extLst>
          </p:cNvPr>
          <p:cNvCxnSpPr>
            <a:cxnSpLocks/>
          </p:cNvCxnSpPr>
          <p:nvPr/>
        </p:nvCxnSpPr>
        <p:spPr bwMode="auto">
          <a:xfrm>
            <a:off x="1324303" y="4403834"/>
            <a:ext cx="3134256" cy="184372"/>
          </a:xfrm>
          <a:prstGeom prst="bentConnector4">
            <a:avLst>
              <a:gd name="adj1" fmla="val 377"/>
              <a:gd name="adj2" fmla="val 480516"/>
            </a:avLst>
          </a:prstGeom>
          <a:solidFill>
            <a:schemeClr val="accent1"/>
          </a:solidFill>
          <a:ln w="19050" cap="flat" cmpd="sng" algn="ctr">
            <a:solidFill>
              <a:srgbClr val="0072D6"/>
            </a:solidFill>
            <a:prstDash val="solid"/>
            <a:round/>
            <a:headEnd type="none" w="med" len="med"/>
            <a:tailEnd type="triangle"/>
          </a:ln>
          <a:effectLst/>
        </p:spPr>
      </p:cxnSp>
      <p:pic>
        <p:nvPicPr>
          <p:cNvPr id="14" name="Picture 13">
            <a:extLst>
              <a:ext uri="{FF2B5EF4-FFF2-40B4-BE49-F238E27FC236}">
                <a16:creationId xmlns="" xmlns:a16="http://schemas.microsoft.com/office/drawing/2014/main" id="{A5CFB32B-4463-47BF-9239-93A03D7EA592}"/>
              </a:ext>
            </a:extLst>
          </p:cNvPr>
          <p:cNvPicPr>
            <a:picLocks noChangeAspect="1"/>
          </p:cNvPicPr>
          <p:nvPr/>
        </p:nvPicPr>
        <p:blipFill>
          <a:blip r:embed="rId3"/>
          <a:stretch>
            <a:fillRect/>
          </a:stretch>
        </p:blipFill>
        <p:spPr>
          <a:xfrm>
            <a:off x="3768725" y="1797381"/>
            <a:ext cx="1362075" cy="2790825"/>
          </a:xfrm>
          <a:prstGeom prst="rect">
            <a:avLst/>
          </a:prstGeom>
        </p:spPr>
      </p:pic>
      <p:sp>
        <p:nvSpPr>
          <p:cNvPr id="8" name="Oval 7"/>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57103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Who are you</a:t>
            </a:r>
            <a:r>
              <a:rPr lang="en-GB" sz="1400" b="1" dirty="0" smtClean="0">
                <a:latin typeface="Gill Sans"/>
                <a:cs typeface="Gill Sans"/>
              </a:rPr>
              <a:t>?</a:t>
            </a:r>
            <a:endParaRPr lang="en-GB" sz="1400" b="1" dirty="0">
              <a:latin typeface="Gill Sans"/>
              <a:cs typeface="Gill Sans"/>
            </a:endParaRPr>
          </a:p>
        </p:txBody>
      </p:sp>
      <p:graphicFrame>
        <p:nvGraphicFramePr>
          <p:cNvPr id="8" name="Table 7"/>
          <p:cNvGraphicFramePr>
            <a:graphicFrameLocks noGrp="1"/>
          </p:cNvGraphicFramePr>
          <p:nvPr>
            <p:extLst>
              <p:ext uri="{D42A27DB-BD31-4B8C-83A1-F6EECF244321}">
                <p14:modId xmlns:p14="http://schemas.microsoft.com/office/powerpoint/2010/main" val="3479148252"/>
              </p:ext>
            </p:extLst>
          </p:nvPr>
        </p:nvGraphicFramePr>
        <p:xfrm>
          <a:off x="5294944" y="2827733"/>
          <a:ext cx="4502980" cy="2407248"/>
        </p:xfrm>
        <a:graphic>
          <a:graphicData uri="http://schemas.openxmlformats.org/drawingml/2006/table">
            <a:tbl>
              <a:tblPr firstRow="1" bandRow="1"/>
              <a:tblGrid>
                <a:gridCol w="1303898">
                  <a:extLst>
                    <a:ext uri="{9D8B030D-6E8A-4147-A177-3AD203B41FA5}">
                      <a16:colId xmlns="" xmlns:a16="http://schemas.microsoft.com/office/drawing/2014/main" val="20000"/>
                    </a:ext>
                  </a:extLst>
                </a:gridCol>
                <a:gridCol w="1769897">
                  <a:extLst>
                    <a:ext uri="{9D8B030D-6E8A-4147-A177-3AD203B41FA5}">
                      <a16:colId xmlns="" xmlns:a16="http://schemas.microsoft.com/office/drawing/2014/main" val="20001"/>
                    </a:ext>
                  </a:extLst>
                </a:gridCol>
                <a:gridCol w="1429185">
                  <a:extLst>
                    <a:ext uri="{9D8B030D-6E8A-4147-A177-3AD203B41FA5}">
                      <a16:colId xmlns="" xmlns:a16="http://schemas.microsoft.com/office/drawing/2014/main" val="20002"/>
                    </a:ext>
                  </a:extLst>
                </a:gridCol>
              </a:tblGrid>
              <a:tr h="488476">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endParaRPr lang="en-US" sz="2000" dirty="0">
                        <a:latin typeface="Gill Sans"/>
                        <a:cs typeface="Gill Sans"/>
                      </a:endParaRP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r>
                        <a:rPr lang="en-US" sz="2000" b="0" dirty="0">
                          <a:solidFill>
                            <a:schemeClr val="bg1"/>
                          </a:solidFill>
                          <a:latin typeface="Gill Sans"/>
                          <a:cs typeface="Gill Sans"/>
                        </a:rPr>
                        <a:t>Yes / Some</a:t>
                      </a: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r>
                        <a:rPr lang="en-US" sz="2000" b="0" dirty="0">
                          <a:solidFill>
                            <a:schemeClr val="bg1"/>
                          </a:solidFill>
                          <a:latin typeface="Gill Sans"/>
                          <a:cs typeface="Gill Sans"/>
                        </a:rPr>
                        <a:t>No</a:t>
                      </a: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extLst>
                  <a:ext uri="{0D108BD9-81ED-4DB2-BD59-A6C34878D82A}">
                    <a16:rowId xmlns="" xmlns:a16="http://schemas.microsoft.com/office/drawing/2014/main" val="10000"/>
                  </a:ext>
                </a:extLst>
              </a:tr>
              <a:tr h="453344">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space syntax</a:t>
                      </a: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6</a:t>
                      </a:r>
                      <a:endParaRPr lang="en-US" sz="1800" dirty="0">
                        <a:latin typeface="Gill Sans"/>
                        <a:cs typeface="Gill Sans"/>
                      </a:endParaRP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1</a:t>
                      </a:r>
                      <a:endParaRPr lang="en-US" sz="1800" dirty="0">
                        <a:latin typeface="Gill Sans"/>
                        <a:cs typeface="Gill Sans"/>
                      </a:endParaRP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 xmlns:a16="http://schemas.microsoft.com/office/drawing/2014/main" val="10001"/>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err="1">
                          <a:latin typeface="Gill Sans"/>
                          <a:cs typeface="Gill Sans"/>
                        </a:rPr>
                        <a:t>depthmapX</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5</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2</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 xmlns:a16="http://schemas.microsoft.com/office/drawing/2014/main" val="10002"/>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QGIS</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2</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5</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 xmlns:a16="http://schemas.microsoft.com/office/drawing/2014/main" val="10003"/>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GIS</a:t>
                      </a: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3</a:t>
                      </a:r>
                      <a:endParaRPr lang="en-US" sz="1800" dirty="0">
                        <a:latin typeface="Gill Sans"/>
                        <a:cs typeface="Gill Sans"/>
                      </a:endParaRP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3</a:t>
                      </a:r>
                      <a:endParaRPr lang="en-US" sz="1800" dirty="0">
                        <a:latin typeface="Gill Sans"/>
                        <a:cs typeface="Gill Sans"/>
                      </a:endParaRP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extLst>
                  <a:ext uri="{0D108BD9-81ED-4DB2-BD59-A6C34878D82A}">
                    <a16:rowId xmlns="" xmlns:a16="http://schemas.microsoft.com/office/drawing/2014/main" val="10004"/>
                  </a:ext>
                </a:extLst>
              </a:tr>
            </a:tbl>
          </a:graphicData>
        </a:graphic>
      </p:graphicFrame>
      <p:sp>
        <p:nvSpPr>
          <p:cNvPr id="9" name="TextBox 8"/>
          <p:cNvSpPr txBox="1"/>
          <p:nvPr/>
        </p:nvSpPr>
        <p:spPr>
          <a:xfrm>
            <a:off x="5304081" y="5273355"/>
            <a:ext cx="3164986" cy="397545"/>
          </a:xfrm>
          <a:prstGeom prst="rect">
            <a:avLst/>
          </a:prstGeom>
          <a:noFill/>
        </p:spPr>
        <p:txBody>
          <a:bodyPr wrap="none" rtlCol="0">
            <a:spAutoFit/>
          </a:bodyPr>
          <a:lstStyle/>
          <a:p>
            <a:pPr marL="0" marR="0" lvl="0" indent="0" defTabSz="914400" eaLnBrk="1" latinLnBrk="0" hangingPunct="1">
              <a:lnSpc>
                <a:spcPct val="150000"/>
              </a:lnSpc>
              <a:buClrTx/>
              <a:buSzTx/>
              <a:buFontTx/>
              <a:buNone/>
              <a:tabLst/>
              <a:defRPr/>
            </a:pPr>
            <a:r>
              <a:rPr lang="en-US" sz="1400" dirty="0">
                <a:latin typeface="Gill Sans"/>
                <a:cs typeface="Gill Sans"/>
              </a:rPr>
              <a:t>Note: based on </a:t>
            </a:r>
            <a:r>
              <a:rPr lang="en-US" sz="1400" dirty="0" smtClean="0">
                <a:latin typeface="Gill Sans"/>
                <a:cs typeface="Gill Sans"/>
              </a:rPr>
              <a:t>7 </a:t>
            </a:r>
            <a:r>
              <a:rPr lang="en-US" sz="1400" dirty="0">
                <a:latin typeface="Gill Sans"/>
                <a:cs typeface="Gill Sans"/>
              </a:rPr>
              <a:t>participant’s </a:t>
            </a:r>
            <a:r>
              <a:rPr lang="en-US" sz="1400" dirty="0" smtClean="0">
                <a:latin typeface="Gill Sans"/>
                <a:cs typeface="Gill Sans"/>
              </a:rPr>
              <a:t>responses.</a:t>
            </a:r>
            <a:endParaRPr lang="en-US" sz="1400" dirty="0">
              <a:latin typeface="Gill Sans"/>
              <a:cs typeface="Gill Sans"/>
            </a:endParaRPr>
          </a:p>
        </p:txBody>
      </p:sp>
    </p:spTree>
    <p:extLst>
      <p:ext uri="{BB962C8B-B14F-4D97-AF65-F5344CB8AC3E}">
        <p14:creationId xmlns:p14="http://schemas.microsoft.com/office/powerpoint/2010/main" val="3318952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pic>
        <p:nvPicPr>
          <p:cNvPr id="15" name="Picture 14">
            <a:extLst>
              <a:ext uri="{FF2B5EF4-FFF2-40B4-BE49-F238E27FC236}">
                <a16:creationId xmlns="" xmlns:a16="http://schemas.microsoft.com/office/drawing/2014/main" id="{C94A8E7C-2EAE-4795-AE92-F0040ED9E926}"/>
              </a:ext>
            </a:extLst>
          </p:cNvPr>
          <p:cNvPicPr>
            <a:picLocks noChangeAspect="1"/>
          </p:cNvPicPr>
          <p:nvPr/>
        </p:nvPicPr>
        <p:blipFill>
          <a:blip r:embed="rId2"/>
          <a:stretch>
            <a:fillRect/>
          </a:stretch>
        </p:blipFill>
        <p:spPr>
          <a:xfrm>
            <a:off x="818220" y="709612"/>
            <a:ext cx="4067688" cy="2876009"/>
          </a:xfrm>
          <a:prstGeom prst="rect">
            <a:avLst/>
          </a:prstGeom>
        </p:spPr>
      </p:pic>
      <p:pic>
        <p:nvPicPr>
          <p:cNvPr id="16" name="Picture 15">
            <a:extLst>
              <a:ext uri="{FF2B5EF4-FFF2-40B4-BE49-F238E27FC236}">
                <a16:creationId xmlns="" xmlns:a16="http://schemas.microsoft.com/office/drawing/2014/main" id="{66D77CA2-766F-43EA-83BF-6B6A2EDE5D15}"/>
              </a:ext>
            </a:extLst>
          </p:cNvPr>
          <p:cNvPicPr>
            <a:picLocks noChangeAspect="1"/>
          </p:cNvPicPr>
          <p:nvPr/>
        </p:nvPicPr>
        <p:blipFill>
          <a:blip r:embed="rId3"/>
          <a:stretch>
            <a:fillRect/>
          </a:stretch>
        </p:blipFill>
        <p:spPr>
          <a:xfrm>
            <a:off x="818219" y="3772946"/>
            <a:ext cx="2954995" cy="1911448"/>
          </a:xfrm>
          <a:prstGeom prst="rect">
            <a:avLst/>
          </a:prstGeom>
        </p:spPr>
      </p:pic>
      <p:sp>
        <p:nvSpPr>
          <p:cNvPr id="5" name="Rectangle 4">
            <a:extLst>
              <a:ext uri="{FF2B5EF4-FFF2-40B4-BE49-F238E27FC236}">
                <a16:creationId xmlns="" xmlns:a16="http://schemas.microsoft.com/office/drawing/2014/main" id="{A60245CC-A101-433E-8003-F4959B8D6D86}"/>
              </a:ext>
            </a:extLst>
          </p:cNvPr>
          <p:cNvSpPr/>
          <p:nvPr/>
        </p:nvSpPr>
        <p:spPr>
          <a:xfrm>
            <a:off x="5345113" y="709613"/>
            <a:ext cx="4951412" cy="2677656"/>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Shapefile </a:t>
            </a:r>
          </a:p>
          <a:p>
            <a:pPr marL="171450" indent="-171450">
              <a:buFont typeface="Arial" panose="020B0604020202020204" pitchFamily="34" charset="0"/>
              <a:buChar char="•"/>
            </a:pP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Save output file: </a:t>
            </a:r>
            <a:r>
              <a:rPr lang="en-GB" sz="1200" dirty="0">
                <a:solidFill>
                  <a:srgbClr val="24292E"/>
                </a:solidFill>
                <a:latin typeface="Arial" panose="020B0604020202020204" pitchFamily="34" charset="0"/>
                <a:cs typeface="Arial" panose="020B0604020202020204" pitchFamily="34" charset="0"/>
              </a:rPr>
              <a:t>Select the location you wish to save the cleaned shapefile. </a:t>
            </a:r>
          </a:p>
          <a:p>
            <a:endParaRPr lang="en-GB" sz="1200" dirty="0">
              <a:solidFill>
                <a:srgbClr val="24292E"/>
              </a:solidFill>
              <a:latin typeface="Arial" panose="020B0604020202020204" pitchFamily="34" charset="0"/>
              <a:cs typeface="Arial" panose="020B0604020202020204" pitchFamily="34" charset="0"/>
            </a:endParaRPr>
          </a:p>
          <a:p>
            <a:endParaRPr lang="en-GB" sz="1200" dirty="0">
              <a:solidFill>
                <a:srgbClr val="24292E"/>
              </a:solidFill>
              <a:latin typeface="Arial" panose="020B0604020202020204" pitchFamily="34" charset="0"/>
              <a:cs typeface="Arial" panose="020B0604020202020204" pitchFamily="34" charset="0"/>
            </a:endParaRPr>
          </a:p>
          <a:p>
            <a:r>
              <a:rPr lang="en-GB" sz="1200" b="1" dirty="0" err="1">
                <a:solidFill>
                  <a:srgbClr val="24292E"/>
                </a:solidFill>
                <a:latin typeface="Arial" panose="020B0604020202020204" pitchFamily="34" charset="0"/>
                <a:cs typeface="Arial" panose="020B0604020202020204" pitchFamily="34" charset="0"/>
              </a:rPr>
              <a:t>PostGIS</a:t>
            </a:r>
            <a:r>
              <a:rPr lang="en-GB" sz="1200" b="1" dirty="0">
                <a:solidFill>
                  <a:srgbClr val="24292E"/>
                </a:solidFill>
                <a:latin typeface="Arial" panose="020B0604020202020204" pitchFamily="34" charset="0"/>
                <a:cs typeface="Arial" panose="020B0604020202020204" pitchFamily="34" charset="0"/>
              </a:rPr>
              <a:t> layer </a:t>
            </a:r>
          </a:p>
          <a:p>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Database</a:t>
            </a:r>
            <a:r>
              <a:rPr lang="en-GB" sz="1200" dirty="0">
                <a:solidFill>
                  <a:srgbClr val="24292E"/>
                </a:solidFill>
                <a:latin typeface="Arial" panose="020B0604020202020204" pitchFamily="34" charset="0"/>
                <a:cs typeface="Arial" panose="020B0604020202020204" pitchFamily="34" charset="0"/>
              </a:rPr>
              <a:t> Select the database where to save the cleaned layer</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Schema</a:t>
            </a:r>
            <a:r>
              <a:rPr lang="en-GB" sz="1200" dirty="0">
                <a:solidFill>
                  <a:srgbClr val="24292E"/>
                </a:solidFill>
                <a:latin typeface="Arial" panose="020B0604020202020204" pitchFamily="34" charset="0"/>
                <a:cs typeface="Arial" panose="020B0604020202020204" pitchFamily="34" charset="0"/>
              </a:rPr>
              <a:t> Select the schema where to save the cleaned layer</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Table name </a:t>
            </a:r>
            <a:r>
              <a:rPr lang="en-GB" sz="1200" dirty="0">
                <a:solidFill>
                  <a:srgbClr val="24292E"/>
                </a:solidFill>
                <a:latin typeface="Arial" panose="020B0604020202020204" pitchFamily="34" charset="0"/>
                <a:cs typeface="Arial" panose="020B0604020202020204" pitchFamily="34" charset="0"/>
              </a:rPr>
              <a:t>Specify the table name of the cleaned layer or leave it as default (‘cleaned’)</a:t>
            </a:r>
            <a:endParaRPr lang="en-GB" sz="1200" b="0" i="0" dirty="0">
              <a:solidFill>
                <a:srgbClr val="24292E"/>
              </a:solidFill>
              <a:effectLst/>
              <a:latin typeface="Arial" panose="020B0604020202020204" pitchFamily="34" charset="0"/>
              <a:cs typeface="Arial" panose="020B0604020202020204" pitchFamily="34" charset="0"/>
            </a:endParaRPr>
          </a:p>
        </p:txBody>
      </p:sp>
      <p:sp>
        <p:nvSpPr>
          <p:cNvPr id="6" name="Oval 5"/>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3915138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Cleaning RCL maps</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854" y="1585913"/>
            <a:ext cx="4810459" cy="340175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2420" y="1585913"/>
            <a:ext cx="4810458" cy="3401750"/>
          </a:xfrm>
          <a:prstGeom prst="rect">
            <a:avLst/>
          </a:prstGeom>
        </p:spPr>
      </p:pic>
      <p:sp>
        <p:nvSpPr>
          <p:cNvPr id="10" name="Rectangle 9"/>
          <p:cNvSpPr/>
          <p:nvPr/>
        </p:nvSpPr>
        <p:spPr>
          <a:xfrm>
            <a:off x="797825" y="4972864"/>
            <a:ext cx="518366" cy="276999"/>
          </a:xfrm>
          <a:prstGeom prst="rect">
            <a:avLst/>
          </a:prstGeom>
        </p:spPr>
        <p:txBody>
          <a:bodyPr wrap="none">
            <a:spAutoFit/>
          </a:bodyPr>
          <a:lstStyle/>
          <a:p>
            <a:r>
              <a:rPr lang="en-US" sz="1200" dirty="0" smtClean="0"/>
              <a:t>input</a:t>
            </a:r>
            <a:endParaRPr lang="en-US" sz="1200" dirty="0"/>
          </a:p>
        </p:txBody>
      </p:sp>
      <p:sp>
        <p:nvSpPr>
          <p:cNvPr id="12" name="Rectangle 11"/>
          <p:cNvSpPr/>
          <p:nvPr/>
        </p:nvSpPr>
        <p:spPr>
          <a:xfrm>
            <a:off x="5446025" y="1298789"/>
            <a:ext cx="1313806" cy="276999"/>
          </a:xfrm>
          <a:prstGeom prst="rect">
            <a:avLst/>
          </a:prstGeom>
        </p:spPr>
        <p:txBody>
          <a:bodyPr wrap="none">
            <a:spAutoFit/>
          </a:bodyPr>
          <a:lstStyle/>
          <a:p>
            <a:r>
              <a:rPr lang="en-US" sz="1200" dirty="0" smtClean="0"/>
              <a:t>OS Open Roads</a:t>
            </a:r>
            <a:endParaRPr lang="en-US" sz="1200" dirty="0"/>
          </a:p>
        </p:txBody>
      </p:sp>
      <p:sp>
        <p:nvSpPr>
          <p:cNvPr id="13" name="Rectangle 12"/>
          <p:cNvSpPr/>
          <p:nvPr/>
        </p:nvSpPr>
        <p:spPr>
          <a:xfrm>
            <a:off x="5484125" y="4972864"/>
            <a:ext cx="518366" cy="276999"/>
          </a:xfrm>
          <a:prstGeom prst="rect">
            <a:avLst/>
          </a:prstGeom>
        </p:spPr>
        <p:txBody>
          <a:bodyPr wrap="none">
            <a:spAutoFit/>
          </a:bodyPr>
          <a:lstStyle/>
          <a:p>
            <a:r>
              <a:rPr lang="en-US" sz="1200" dirty="0" smtClean="0"/>
              <a:t>input</a:t>
            </a:r>
            <a:endParaRPr lang="en-US" sz="1200" dirty="0"/>
          </a:p>
        </p:txBody>
      </p:sp>
      <p:sp>
        <p:nvSpPr>
          <p:cNvPr id="11" name="Oval 10"/>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697160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Cleaning RCL maps</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854" y="1585913"/>
            <a:ext cx="4810458" cy="340175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2420" y="1585913"/>
            <a:ext cx="4810458" cy="3401749"/>
          </a:xfrm>
          <a:prstGeom prst="rect">
            <a:avLst/>
          </a:prstGeom>
        </p:spPr>
      </p:pic>
      <p:sp>
        <p:nvSpPr>
          <p:cNvPr id="10" name="Rectangle 9"/>
          <p:cNvSpPr/>
          <p:nvPr/>
        </p:nvSpPr>
        <p:spPr>
          <a:xfrm>
            <a:off x="797825" y="4972864"/>
            <a:ext cx="586519" cy="276999"/>
          </a:xfrm>
          <a:prstGeom prst="rect">
            <a:avLst/>
          </a:prstGeom>
        </p:spPr>
        <p:txBody>
          <a:bodyPr wrap="none">
            <a:spAutoFit/>
          </a:bodyPr>
          <a:lstStyle/>
          <a:p>
            <a:r>
              <a:rPr lang="en-US" sz="1200" dirty="0" smtClean="0"/>
              <a:t>errors</a:t>
            </a:r>
            <a:endParaRPr lang="en-US" sz="1200" dirty="0"/>
          </a:p>
        </p:txBody>
      </p:sp>
      <p:sp>
        <p:nvSpPr>
          <p:cNvPr id="12" name="Rectangle 11"/>
          <p:cNvSpPr/>
          <p:nvPr/>
        </p:nvSpPr>
        <p:spPr>
          <a:xfrm>
            <a:off x="5446025" y="1298789"/>
            <a:ext cx="1313806" cy="276999"/>
          </a:xfrm>
          <a:prstGeom prst="rect">
            <a:avLst/>
          </a:prstGeom>
        </p:spPr>
        <p:txBody>
          <a:bodyPr wrap="none">
            <a:spAutoFit/>
          </a:bodyPr>
          <a:lstStyle/>
          <a:p>
            <a:r>
              <a:rPr lang="en-US" sz="1200" dirty="0" smtClean="0"/>
              <a:t>OS Open Roads</a:t>
            </a:r>
            <a:endParaRPr lang="en-US" sz="1200" dirty="0"/>
          </a:p>
        </p:txBody>
      </p:sp>
      <p:sp>
        <p:nvSpPr>
          <p:cNvPr id="13" name="Rectangle 12"/>
          <p:cNvSpPr/>
          <p:nvPr/>
        </p:nvSpPr>
        <p:spPr>
          <a:xfrm>
            <a:off x="5484125" y="4972864"/>
            <a:ext cx="586519" cy="276999"/>
          </a:xfrm>
          <a:prstGeom prst="rect">
            <a:avLst/>
          </a:prstGeom>
        </p:spPr>
        <p:txBody>
          <a:bodyPr wrap="none">
            <a:spAutoFit/>
          </a:bodyPr>
          <a:lstStyle/>
          <a:p>
            <a:r>
              <a:rPr lang="en-US" sz="1200" dirty="0" smtClean="0"/>
              <a:t>errors</a:t>
            </a:r>
            <a:endParaRPr lang="en-US" sz="1200" dirty="0"/>
          </a:p>
        </p:txBody>
      </p:sp>
      <p:sp>
        <p:nvSpPr>
          <p:cNvPr id="11" name="Oval 10"/>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773208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Cleaning RCL maps</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854" y="1585913"/>
            <a:ext cx="4810458" cy="340175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2420" y="1585913"/>
            <a:ext cx="4810458" cy="3401749"/>
          </a:xfrm>
          <a:prstGeom prst="rect">
            <a:avLst/>
          </a:prstGeom>
        </p:spPr>
      </p:pic>
      <p:sp>
        <p:nvSpPr>
          <p:cNvPr id="10" name="Rectangle 9"/>
          <p:cNvSpPr/>
          <p:nvPr/>
        </p:nvSpPr>
        <p:spPr>
          <a:xfrm>
            <a:off x="797825" y="4972864"/>
            <a:ext cx="612517" cy="276999"/>
          </a:xfrm>
          <a:prstGeom prst="rect">
            <a:avLst/>
          </a:prstGeom>
        </p:spPr>
        <p:txBody>
          <a:bodyPr wrap="none">
            <a:spAutoFit/>
          </a:bodyPr>
          <a:lstStyle/>
          <a:p>
            <a:r>
              <a:rPr lang="en-US" sz="1200" dirty="0" smtClean="0"/>
              <a:t>output</a:t>
            </a:r>
            <a:endParaRPr lang="en-US" sz="1200" dirty="0"/>
          </a:p>
        </p:txBody>
      </p:sp>
      <p:sp>
        <p:nvSpPr>
          <p:cNvPr id="12" name="Rectangle 11"/>
          <p:cNvSpPr/>
          <p:nvPr/>
        </p:nvSpPr>
        <p:spPr>
          <a:xfrm>
            <a:off x="5446025" y="1298789"/>
            <a:ext cx="1313806" cy="276999"/>
          </a:xfrm>
          <a:prstGeom prst="rect">
            <a:avLst/>
          </a:prstGeom>
        </p:spPr>
        <p:txBody>
          <a:bodyPr wrap="none">
            <a:spAutoFit/>
          </a:bodyPr>
          <a:lstStyle/>
          <a:p>
            <a:r>
              <a:rPr lang="en-US" sz="1200" dirty="0" smtClean="0"/>
              <a:t>OS Open Roads</a:t>
            </a:r>
            <a:endParaRPr lang="en-US" sz="1200" dirty="0"/>
          </a:p>
        </p:txBody>
      </p:sp>
      <p:sp>
        <p:nvSpPr>
          <p:cNvPr id="13" name="Rectangle 12"/>
          <p:cNvSpPr/>
          <p:nvPr/>
        </p:nvSpPr>
        <p:spPr>
          <a:xfrm>
            <a:off x="5484125" y="4972864"/>
            <a:ext cx="612517" cy="276999"/>
          </a:xfrm>
          <a:prstGeom prst="rect">
            <a:avLst/>
          </a:prstGeom>
        </p:spPr>
        <p:txBody>
          <a:bodyPr wrap="none">
            <a:spAutoFit/>
          </a:bodyPr>
          <a:lstStyle/>
          <a:p>
            <a:r>
              <a:rPr lang="en-US" sz="1200" dirty="0" smtClean="0"/>
              <a:t>output</a:t>
            </a:r>
            <a:endParaRPr lang="en-US" sz="1200" dirty="0"/>
          </a:p>
        </p:txBody>
      </p:sp>
      <p:sp>
        <p:nvSpPr>
          <p:cNvPr id="11" name="Oval 10"/>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2992017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Simplifying RCL maps</a:t>
            </a:r>
            <a:endParaRPr lang="en-US" dirty="0">
              <a:solidFill>
                <a:srgbClr val="FF6600"/>
              </a:solidFill>
              <a:latin typeface="Gill Sans"/>
              <a:cs typeface="Gill Sans"/>
            </a:endParaRPr>
          </a:p>
        </p:txBody>
      </p:sp>
      <p:sp>
        <p:nvSpPr>
          <p:cNvPr id="2" name="Rectangle 1"/>
          <p:cNvSpPr/>
          <p:nvPr/>
        </p:nvSpPr>
        <p:spPr>
          <a:xfrm>
            <a:off x="793750" y="4624041"/>
            <a:ext cx="5346700" cy="400110"/>
          </a:xfrm>
          <a:prstGeom prst="rect">
            <a:avLst/>
          </a:prstGeom>
        </p:spPr>
        <p:txBody>
          <a:bodyPr>
            <a:spAutoFit/>
          </a:bodyPr>
          <a:lstStyle/>
          <a:p>
            <a:r>
              <a:rPr lang="en-US" sz="1000" dirty="0" smtClean="0">
                <a:solidFill>
                  <a:schemeClr val="bg1">
                    <a:lumMod val="50000"/>
                  </a:schemeClr>
                </a:solidFill>
              </a:rPr>
              <a:t>Source: https</a:t>
            </a:r>
            <a:r>
              <a:rPr lang="en-US" sz="1000" dirty="0">
                <a:solidFill>
                  <a:schemeClr val="bg1">
                    <a:lumMod val="50000"/>
                  </a:schemeClr>
                </a:solidFill>
              </a:rPr>
              <a:t>://</a:t>
            </a:r>
            <a:r>
              <a:rPr lang="en-US" sz="1000" dirty="0" err="1">
                <a:solidFill>
                  <a:schemeClr val="bg1">
                    <a:lumMod val="50000"/>
                  </a:schemeClr>
                </a:solidFill>
              </a:rPr>
              <a:t>www.researchgate.net</a:t>
            </a:r>
            <a:r>
              <a:rPr lang="en-US" sz="1000" dirty="0">
                <a:solidFill>
                  <a:schemeClr val="bg1">
                    <a:lumMod val="50000"/>
                  </a:schemeClr>
                </a:solidFill>
              </a:rPr>
              <a:t>/figure/260758647_fig6_Figure-6-Simplification-of-a-polygonal-curve-with-the-Douglas-Peucker-algorithm-A</a:t>
            </a:r>
          </a:p>
        </p:txBody>
      </p:sp>
      <p:pic>
        <p:nvPicPr>
          <p:cNvPr id="5" name="Picture 4" descr="Figure-6-Simplification-of-a-polygonal-curve-with-the-Douglas-Peucker-algorithm-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00" y="1522413"/>
            <a:ext cx="5270500" cy="2997200"/>
          </a:xfrm>
          <a:prstGeom prst="rect">
            <a:avLst/>
          </a:prstGeom>
        </p:spPr>
      </p:pic>
      <p:sp>
        <p:nvSpPr>
          <p:cNvPr id="8" name="Rectangle 7"/>
          <p:cNvSpPr/>
          <p:nvPr/>
        </p:nvSpPr>
        <p:spPr>
          <a:xfrm>
            <a:off x="810525" y="1019389"/>
            <a:ext cx="3271749" cy="276999"/>
          </a:xfrm>
          <a:prstGeom prst="rect">
            <a:avLst/>
          </a:prstGeom>
        </p:spPr>
        <p:txBody>
          <a:bodyPr wrap="none">
            <a:spAutoFit/>
          </a:bodyPr>
          <a:lstStyle/>
          <a:p>
            <a:r>
              <a:rPr lang="en-US" sz="1200" b="1" dirty="0" smtClean="0"/>
              <a:t>Douglas-</a:t>
            </a:r>
            <a:r>
              <a:rPr lang="en-US" sz="1200" b="1" dirty="0" err="1" smtClean="0"/>
              <a:t>Peucker</a:t>
            </a:r>
            <a:r>
              <a:rPr lang="en-US" sz="1200" b="1" dirty="0" smtClean="0"/>
              <a:t> </a:t>
            </a:r>
            <a:r>
              <a:rPr lang="en-US" sz="1200" b="1" dirty="0" err="1" smtClean="0"/>
              <a:t>generalisation</a:t>
            </a:r>
            <a:r>
              <a:rPr lang="en-US" sz="1200" b="1" dirty="0" smtClean="0"/>
              <a:t> algorithm</a:t>
            </a:r>
            <a:endParaRPr lang="en-US" sz="1200" b="1" dirty="0"/>
          </a:p>
        </p:txBody>
      </p:sp>
      <p:sp>
        <p:nvSpPr>
          <p:cNvPr id="6" name="Oval 5"/>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4250269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Simplifying RCL maps</a:t>
            </a:r>
            <a:endParaRPr lang="en-US" dirty="0">
              <a:solidFill>
                <a:srgbClr val="FF6600"/>
              </a:solidFill>
              <a:latin typeface="Gill Sans"/>
              <a:cs typeface="Gill Sans"/>
            </a:endParaRPr>
          </a:p>
        </p:txBody>
      </p:sp>
      <p:sp>
        <p:nvSpPr>
          <p:cNvPr id="8" name="Rectangle 7"/>
          <p:cNvSpPr/>
          <p:nvPr/>
        </p:nvSpPr>
        <p:spPr>
          <a:xfrm>
            <a:off x="810525" y="1019389"/>
            <a:ext cx="2202947" cy="276999"/>
          </a:xfrm>
          <a:prstGeom prst="rect">
            <a:avLst/>
          </a:prstGeom>
        </p:spPr>
        <p:txBody>
          <a:bodyPr wrap="none">
            <a:spAutoFit/>
          </a:bodyPr>
          <a:lstStyle/>
          <a:p>
            <a:r>
              <a:rPr lang="en-US" sz="1200" b="1" dirty="0" smtClean="0"/>
              <a:t>QGIS – Simplify geometries </a:t>
            </a:r>
            <a:endParaRPr lang="en-US" sz="1200" b="1" dirty="0"/>
          </a:p>
        </p:txBody>
      </p:sp>
      <p:pic>
        <p:nvPicPr>
          <p:cNvPr id="3" name="Picture 2" descr="Screen Shot 2017-06-30 at 16.14.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75" y="1536700"/>
            <a:ext cx="4916126" cy="3621063"/>
          </a:xfrm>
          <a:prstGeom prst="rect">
            <a:avLst/>
          </a:prstGeom>
        </p:spPr>
      </p:pic>
      <p:sp>
        <p:nvSpPr>
          <p:cNvPr id="5" name="Oval 4"/>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555667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Simplifying RCL maps</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sp>
        <p:nvSpPr>
          <p:cNvPr id="6" name="Rectangle 5"/>
          <p:cNvSpPr/>
          <p:nvPr/>
        </p:nvSpPr>
        <p:spPr>
          <a:xfrm>
            <a:off x="5632288" y="1298789"/>
            <a:ext cx="1313806" cy="276999"/>
          </a:xfrm>
          <a:prstGeom prst="rect">
            <a:avLst/>
          </a:prstGeom>
        </p:spPr>
        <p:txBody>
          <a:bodyPr wrap="none">
            <a:spAutoFit/>
          </a:bodyPr>
          <a:lstStyle/>
          <a:p>
            <a:r>
              <a:rPr lang="en-US" sz="1200" dirty="0" err="1"/>
              <a:t>OpenStreetMap</a:t>
            </a:r>
            <a:endParaRPr lang="en-US" sz="1200" dirty="0"/>
          </a:p>
        </p:txBody>
      </p:sp>
      <p:sp>
        <p:nvSpPr>
          <p:cNvPr id="8" name="Oval 7"/>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3" name="Picture 2"/>
          <p:cNvPicPr>
            <a:picLocks noChangeAspect="1"/>
          </p:cNvPicPr>
          <p:nvPr/>
        </p:nvPicPr>
        <p:blipFill>
          <a:blip r:embed="rId2"/>
          <a:stretch>
            <a:fillRect/>
          </a:stretch>
        </p:blipFill>
        <p:spPr>
          <a:xfrm>
            <a:off x="761997" y="1676514"/>
            <a:ext cx="4914628" cy="3420000"/>
          </a:xfrm>
          <a:prstGeom prst="rect">
            <a:avLst/>
          </a:prstGeom>
        </p:spPr>
      </p:pic>
      <p:sp>
        <p:nvSpPr>
          <p:cNvPr id="9" name="Rectangle 8"/>
          <p:cNvSpPr/>
          <p:nvPr/>
        </p:nvSpPr>
        <p:spPr>
          <a:xfrm>
            <a:off x="797824" y="5226846"/>
            <a:ext cx="2631401" cy="276999"/>
          </a:xfrm>
          <a:prstGeom prst="rect">
            <a:avLst/>
          </a:prstGeom>
        </p:spPr>
        <p:txBody>
          <a:bodyPr wrap="square">
            <a:spAutoFit/>
          </a:bodyPr>
          <a:lstStyle/>
          <a:p>
            <a:r>
              <a:rPr lang="en-US" sz="1200" dirty="0" smtClean="0"/>
              <a:t>Simplification tolerance 10</a:t>
            </a:r>
            <a:endParaRPr lang="en-US" sz="1200" dirty="0"/>
          </a:p>
        </p:txBody>
      </p:sp>
      <p:sp>
        <p:nvSpPr>
          <p:cNvPr id="10" name="Rectangle 9"/>
          <p:cNvSpPr/>
          <p:nvPr/>
        </p:nvSpPr>
        <p:spPr>
          <a:xfrm>
            <a:off x="5779375" y="5226846"/>
            <a:ext cx="2631401" cy="276999"/>
          </a:xfrm>
          <a:prstGeom prst="rect">
            <a:avLst/>
          </a:prstGeom>
        </p:spPr>
        <p:txBody>
          <a:bodyPr wrap="square">
            <a:spAutoFit/>
          </a:bodyPr>
          <a:lstStyle/>
          <a:p>
            <a:r>
              <a:rPr lang="en-US" sz="1200" dirty="0" smtClean="0"/>
              <a:t>Simplification tolerance 20</a:t>
            </a:r>
            <a:endParaRPr lang="en-US" sz="1200" dirty="0"/>
          </a:p>
        </p:txBody>
      </p:sp>
      <p:pic>
        <p:nvPicPr>
          <p:cNvPr id="11" name="Picture 10"/>
          <p:cNvPicPr>
            <a:picLocks noChangeAspect="1"/>
          </p:cNvPicPr>
          <p:nvPr/>
        </p:nvPicPr>
        <p:blipFill>
          <a:blip r:embed="rId3"/>
          <a:stretch>
            <a:fillRect/>
          </a:stretch>
        </p:blipFill>
        <p:spPr>
          <a:xfrm>
            <a:off x="5676900" y="1676515"/>
            <a:ext cx="4914628" cy="3420000"/>
          </a:xfrm>
          <a:prstGeom prst="rect">
            <a:avLst/>
          </a:prstGeom>
        </p:spPr>
      </p:pic>
    </p:spTree>
    <p:extLst>
      <p:ext uri="{BB962C8B-B14F-4D97-AF65-F5344CB8AC3E}">
        <p14:creationId xmlns:p14="http://schemas.microsoft.com/office/powerpoint/2010/main" val="23428400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Simplifying RCL maps</a:t>
            </a:r>
            <a:endParaRPr lang="en-US" dirty="0">
              <a:solidFill>
                <a:srgbClr val="FF6600"/>
              </a:solidFill>
              <a:latin typeface="Gill Sans"/>
              <a:cs typeface="Gill Sans"/>
            </a:endParaRPr>
          </a:p>
        </p:txBody>
      </p:sp>
      <p:sp>
        <p:nvSpPr>
          <p:cNvPr id="5" name="Rectangle 4"/>
          <p:cNvSpPr/>
          <p:nvPr/>
        </p:nvSpPr>
        <p:spPr>
          <a:xfrm>
            <a:off x="797825" y="1273389"/>
            <a:ext cx="1313806" cy="276999"/>
          </a:xfrm>
          <a:prstGeom prst="rect">
            <a:avLst/>
          </a:prstGeom>
        </p:spPr>
        <p:txBody>
          <a:bodyPr wrap="none">
            <a:spAutoFit/>
          </a:bodyPr>
          <a:lstStyle/>
          <a:p>
            <a:r>
              <a:rPr lang="en-US" sz="1200" dirty="0"/>
              <a:t>OS Open </a:t>
            </a:r>
            <a:r>
              <a:rPr lang="en-US" sz="1200" dirty="0" smtClean="0"/>
              <a:t>Roads</a:t>
            </a:r>
            <a:endParaRPr lang="en-US" sz="1200" dirty="0"/>
          </a:p>
        </p:txBody>
      </p:sp>
      <p:sp>
        <p:nvSpPr>
          <p:cNvPr id="6" name="Rectangle 5"/>
          <p:cNvSpPr/>
          <p:nvPr/>
        </p:nvSpPr>
        <p:spPr>
          <a:xfrm>
            <a:off x="5632288" y="1298789"/>
            <a:ext cx="1313806" cy="276999"/>
          </a:xfrm>
          <a:prstGeom prst="rect">
            <a:avLst/>
          </a:prstGeom>
        </p:spPr>
        <p:txBody>
          <a:bodyPr wrap="none">
            <a:spAutoFit/>
          </a:bodyPr>
          <a:lstStyle/>
          <a:p>
            <a:r>
              <a:rPr lang="en-US" sz="1200" dirty="0"/>
              <a:t>OS Open </a:t>
            </a:r>
            <a:r>
              <a:rPr lang="en-US" sz="1200" dirty="0" smtClean="0"/>
              <a:t>Roads</a:t>
            </a:r>
            <a:endParaRPr lang="en-US" sz="1200" dirty="0"/>
          </a:p>
        </p:txBody>
      </p:sp>
      <p:sp>
        <p:nvSpPr>
          <p:cNvPr id="8" name="Oval 7"/>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3" name="Picture 2"/>
          <p:cNvPicPr>
            <a:picLocks noChangeAspect="1"/>
          </p:cNvPicPr>
          <p:nvPr/>
        </p:nvPicPr>
        <p:blipFill>
          <a:blip r:embed="rId2"/>
          <a:stretch>
            <a:fillRect/>
          </a:stretch>
        </p:blipFill>
        <p:spPr>
          <a:xfrm>
            <a:off x="5660238" y="1676514"/>
            <a:ext cx="4914628" cy="3420000"/>
          </a:xfrm>
          <a:prstGeom prst="rect">
            <a:avLst/>
          </a:prstGeom>
        </p:spPr>
      </p:pic>
      <p:sp>
        <p:nvSpPr>
          <p:cNvPr id="9" name="Rectangle 8"/>
          <p:cNvSpPr/>
          <p:nvPr/>
        </p:nvSpPr>
        <p:spPr>
          <a:xfrm>
            <a:off x="797824" y="5226846"/>
            <a:ext cx="2631401" cy="276999"/>
          </a:xfrm>
          <a:prstGeom prst="rect">
            <a:avLst/>
          </a:prstGeom>
        </p:spPr>
        <p:txBody>
          <a:bodyPr wrap="square">
            <a:spAutoFit/>
          </a:bodyPr>
          <a:lstStyle/>
          <a:p>
            <a:r>
              <a:rPr lang="en-US" sz="1200" dirty="0" smtClean="0"/>
              <a:t>Simplification tolerance 10</a:t>
            </a:r>
            <a:endParaRPr lang="en-US" sz="1200" dirty="0"/>
          </a:p>
        </p:txBody>
      </p:sp>
      <p:sp>
        <p:nvSpPr>
          <p:cNvPr id="10" name="Rectangle 9"/>
          <p:cNvSpPr/>
          <p:nvPr/>
        </p:nvSpPr>
        <p:spPr>
          <a:xfrm>
            <a:off x="5779375" y="5226846"/>
            <a:ext cx="2631401" cy="276999"/>
          </a:xfrm>
          <a:prstGeom prst="rect">
            <a:avLst/>
          </a:prstGeom>
        </p:spPr>
        <p:txBody>
          <a:bodyPr wrap="square">
            <a:spAutoFit/>
          </a:bodyPr>
          <a:lstStyle/>
          <a:p>
            <a:r>
              <a:rPr lang="en-US" sz="1200" dirty="0" smtClean="0"/>
              <a:t>Simplification tolerance 20</a:t>
            </a:r>
            <a:endParaRPr lang="en-US" sz="1200" dirty="0"/>
          </a:p>
        </p:txBody>
      </p:sp>
      <p:pic>
        <p:nvPicPr>
          <p:cNvPr id="11" name="Picture 10"/>
          <p:cNvPicPr>
            <a:picLocks noChangeAspect="1"/>
          </p:cNvPicPr>
          <p:nvPr/>
        </p:nvPicPr>
        <p:blipFill>
          <a:blip r:embed="rId3"/>
          <a:stretch>
            <a:fillRect/>
          </a:stretch>
        </p:blipFill>
        <p:spPr>
          <a:xfrm>
            <a:off x="766231" y="1676514"/>
            <a:ext cx="4914628" cy="3420000"/>
          </a:xfrm>
          <a:prstGeom prst="rect">
            <a:avLst/>
          </a:prstGeom>
        </p:spPr>
      </p:pic>
    </p:spTree>
    <p:extLst>
      <p:ext uri="{BB962C8B-B14F-4D97-AF65-F5344CB8AC3E}">
        <p14:creationId xmlns:p14="http://schemas.microsoft.com/office/powerpoint/2010/main" val="8017597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Simplifying RCL maps</a:t>
            </a:r>
            <a:endParaRPr lang="en-US" dirty="0">
              <a:solidFill>
                <a:srgbClr val="FF6600"/>
              </a:solidFill>
              <a:latin typeface="Gill Sans"/>
              <a:cs typeface="Gill Sans"/>
            </a:endParaRPr>
          </a:p>
        </p:txBody>
      </p:sp>
      <p:sp>
        <p:nvSpPr>
          <p:cNvPr id="5" name="Rectangle 4"/>
          <p:cNvSpPr/>
          <p:nvPr/>
        </p:nvSpPr>
        <p:spPr>
          <a:xfrm>
            <a:off x="797825" y="1273389"/>
            <a:ext cx="1168259" cy="276999"/>
          </a:xfrm>
          <a:prstGeom prst="rect">
            <a:avLst/>
          </a:prstGeom>
        </p:spPr>
        <p:txBody>
          <a:bodyPr wrap="none">
            <a:spAutoFit/>
          </a:bodyPr>
          <a:lstStyle/>
          <a:p>
            <a:r>
              <a:rPr lang="en-US" sz="1200" dirty="0" smtClean="0"/>
              <a:t>OS Meridian 2</a:t>
            </a:r>
            <a:endParaRPr lang="en-US" sz="1200" dirty="0"/>
          </a:p>
        </p:txBody>
      </p:sp>
      <p:sp>
        <p:nvSpPr>
          <p:cNvPr id="6" name="Rectangle 5"/>
          <p:cNvSpPr/>
          <p:nvPr/>
        </p:nvSpPr>
        <p:spPr>
          <a:xfrm>
            <a:off x="5632288" y="1298789"/>
            <a:ext cx="1313806" cy="276999"/>
          </a:xfrm>
          <a:prstGeom prst="rect">
            <a:avLst/>
          </a:prstGeom>
        </p:spPr>
        <p:txBody>
          <a:bodyPr wrap="none">
            <a:spAutoFit/>
          </a:bodyPr>
          <a:lstStyle/>
          <a:p>
            <a:r>
              <a:rPr lang="en-US" sz="1200" dirty="0"/>
              <a:t>OS Open </a:t>
            </a:r>
            <a:r>
              <a:rPr lang="en-US" sz="1200" dirty="0" smtClean="0"/>
              <a:t>Roads</a:t>
            </a:r>
            <a:endParaRPr lang="en-US" sz="1200" dirty="0"/>
          </a:p>
        </p:txBody>
      </p:sp>
      <p:sp>
        <p:nvSpPr>
          <p:cNvPr id="8" name="Oval 7"/>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9" name="Picture 8"/>
          <p:cNvPicPr>
            <a:picLocks noChangeAspect="1"/>
          </p:cNvPicPr>
          <p:nvPr/>
        </p:nvPicPr>
        <p:blipFill>
          <a:blip r:embed="rId2"/>
          <a:stretch>
            <a:fillRect/>
          </a:stretch>
        </p:blipFill>
        <p:spPr>
          <a:xfrm>
            <a:off x="5660238" y="1676514"/>
            <a:ext cx="4914628" cy="3420000"/>
          </a:xfrm>
          <a:prstGeom prst="rect">
            <a:avLst/>
          </a:prstGeom>
        </p:spPr>
      </p:pic>
      <p:pic>
        <p:nvPicPr>
          <p:cNvPr id="2" name="Picture 1"/>
          <p:cNvPicPr>
            <a:picLocks noChangeAspect="1"/>
          </p:cNvPicPr>
          <p:nvPr/>
        </p:nvPicPr>
        <p:blipFill>
          <a:blip r:embed="rId3"/>
          <a:stretch>
            <a:fillRect/>
          </a:stretch>
        </p:blipFill>
        <p:spPr>
          <a:xfrm>
            <a:off x="753533" y="1676286"/>
            <a:ext cx="4914628" cy="3420000"/>
          </a:xfrm>
          <a:prstGeom prst="rect">
            <a:avLst/>
          </a:prstGeom>
        </p:spPr>
      </p:pic>
      <p:sp>
        <p:nvSpPr>
          <p:cNvPr id="10" name="Rectangle 9"/>
          <p:cNvSpPr/>
          <p:nvPr/>
        </p:nvSpPr>
        <p:spPr>
          <a:xfrm>
            <a:off x="797824" y="5226846"/>
            <a:ext cx="2631401" cy="276999"/>
          </a:xfrm>
          <a:prstGeom prst="rect">
            <a:avLst/>
          </a:prstGeom>
        </p:spPr>
        <p:txBody>
          <a:bodyPr wrap="square">
            <a:spAutoFit/>
          </a:bodyPr>
          <a:lstStyle/>
          <a:p>
            <a:r>
              <a:rPr lang="en-US" sz="1200" dirty="0" smtClean="0"/>
              <a:t>No simplification</a:t>
            </a:r>
            <a:endParaRPr lang="en-US" sz="1200" dirty="0"/>
          </a:p>
        </p:txBody>
      </p:sp>
      <p:sp>
        <p:nvSpPr>
          <p:cNvPr id="11" name="Rectangle 10"/>
          <p:cNvSpPr/>
          <p:nvPr/>
        </p:nvSpPr>
        <p:spPr>
          <a:xfrm>
            <a:off x="5779375" y="5226846"/>
            <a:ext cx="2631401" cy="276999"/>
          </a:xfrm>
          <a:prstGeom prst="rect">
            <a:avLst/>
          </a:prstGeom>
        </p:spPr>
        <p:txBody>
          <a:bodyPr wrap="square">
            <a:spAutoFit/>
          </a:bodyPr>
          <a:lstStyle/>
          <a:p>
            <a:r>
              <a:rPr lang="en-US" sz="1200" dirty="0" smtClean="0"/>
              <a:t>Simplification tolerance 20</a:t>
            </a:r>
            <a:endParaRPr lang="en-US" sz="1200" dirty="0"/>
          </a:p>
        </p:txBody>
      </p:sp>
    </p:spTree>
    <p:extLst>
      <p:ext uri="{BB962C8B-B14F-4D97-AF65-F5344CB8AC3E}">
        <p14:creationId xmlns:p14="http://schemas.microsoft.com/office/powerpoint/2010/main" val="8017597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017-07-02 11.15.15 pm.png"/>
          <p:cNvPicPr>
            <a:picLocks noChangeAspect="1"/>
          </p:cNvPicPr>
          <p:nvPr/>
        </p:nvPicPr>
        <p:blipFill rotWithShape="1">
          <a:blip r:embed="rId2">
            <a:extLst>
              <a:ext uri="{28A0092B-C50C-407E-A947-70E740481C1C}">
                <a14:useLocalDpi xmlns:a14="http://schemas.microsoft.com/office/drawing/2010/main" val="0"/>
              </a:ext>
            </a:extLst>
          </a:blip>
          <a:srcRect b="13763"/>
          <a:stretch/>
        </p:blipFill>
        <p:spPr>
          <a:xfrm>
            <a:off x="704627" y="1528763"/>
            <a:ext cx="3744920" cy="520223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Analysing RCL maps</a:t>
            </a:r>
            <a:endParaRPr lang="en-US" dirty="0">
              <a:solidFill>
                <a:srgbClr val="FF6600"/>
              </a:solidFill>
              <a:latin typeface="Gill Sans"/>
              <a:cs typeface="Gill Sans"/>
            </a:endParaRPr>
          </a:p>
        </p:txBody>
      </p:sp>
      <p:sp>
        <p:nvSpPr>
          <p:cNvPr id="3" name="Rectangle 2"/>
          <p:cNvSpPr/>
          <p:nvPr/>
        </p:nvSpPr>
        <p:spPr>
          <a:xfrm>
            <a:off x="810525" y="1019389"/>
            <a:ext cx="1632628" cy="276999"/>
          </a:xfrm>
          <a:prstGeom prst="rect">
            <a:avLst/>
          </a:prstGeom>
        </p:spPr>
        <p:txBody>
          <a:bodyPr wrap="none">
            <a:spAutoFit/>
          </a:bodyPr>
          <a:lstStyle/>
          <a:p>
            <a:r>
              <a:rPr lang="en-US" sz="1200" b="1" dirty="0" smtClean="0"/>
              <a:t>Graph Analysis tool</a:t>
            </a:r>
            <a:r>
              <a:rPr lang="en-US" sz="1200" b="1" dirty="0" smtClean="0"/>
              <a:t> </a:t>
            </a:r>
            <a:endParaRPr lang="en-US" sz="1200" b="1" dirty="0"/>
          </a:p>
        </p:txBody>
      </p:sp>
      <p:sp>
        <p:nvSpPr>
          <p:cNvPr id="4" name="Rectangle 3"/>
          <p:cNvSpPr/>
          <p:nvPr/>
        </p:nvSpPr>
        <p:spPr bwMode="auto">
          <a:xfrm>
            <a:off x="1001713" y="2597468"/>
            <a:ext cx="1897062" cy="226893"/>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cxnSp>
        <p:nvCxnSpPr>
          <p:cNvPr id="8" name="Straight Connector 7"/>
          <p:cNvCxnSpPr>
            <a:stCxn id="4" idx="3"/>
          </p:cNvCxnSpPr>
          <p:nvPr/>
        </p:nvCxnSpPr>
        <p:spPr bwMode="auto">
          <a:xfrm>
            <a:off x="2898775" y="2710915"/>
            <a:ext cx="2232025" cy="12407"/>
          </a:xfrm>
          <a:prstGeom prst="line">
            <a:avLst/>
          </a:prstGeom>
          <a:noFill/>
          <a:ln w="19050" cap="flat" cmpd="sng" algn="ctr">
            <a:solidFill>
              <a:srgbClr val="0072D6"/>
            </a:solidFill>
            <a:prstDash val="solid"/>
            <a:round/>
            <a:headEnd type="none" w="med" len="med"/>
            <a:tailEnd type="triangle"/>
          </a:ln>
          <a:effectLst/>
        </p:spPr>
      </p:cxnSp>
      <p:sp>
        <p:nvSpPr>
          <p:cNvPr id="13" name="Rectangle 12">
            <a:extLst>
              <a:ext uri="{FF2B5EF4-FFF2-40B4-BE49-F238E27FC236}">
                <a16:creationId xmlns="" xmlns:a16="http://schemas.microsoft.com/office/drawing/2014/main" id="{A60245CC-A101-433E-8003-F4959B8D6D86}"/>
              </a:ext>
            </a:extLst>
          </p:cNvPr>
          <p:cNvSpPr/>
          <p:nvPr/>
        </p:nvSpPr>
        <p:spPr>
          <a:xfrm>
            <a:off x="5345113" y="2211382"/>
            <a:ext cx="4951412" cy="830997"/>
          </a:xfrm>
          <a:prstGeom prst="rect">
            <a:avLst/>
          </a:prstGeom>
        </p:spPr>
        <p:txBody>
          <a:bodyPr wrap="square">
            <a:spAutoFit/>
          </a:bodyPr>
          <a:lstStyle/>
          <a:p>
            <a:r>
              <a:rPr lang="en-GB" sz="1200" b="1" dirty="0" smtClean="0">
                <a:solidFill>
                  <a:srgbClr val="24292E"/>
                </a:solidFill>
                <a:latin typeface="Arial" panose="020B0604020202020204" pitchFamily="34" charset="0"/>
                <a:cs typeface="Arial" panose="020B0604020202020204" pitchFamily="34" charset="0"/>
              </a:rPr>
              <a:t>Map</a:t>
            </a: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smtClean="0">
                <a:solidFill>
                  <a:srgbClr val="24292E"/>
                </a:solidFill>
                <a:latin typeface="Arial" panose="020B0604020202020204" pitchFamily="34" charset="0"/>
                <a:cs typeface="Arial" panose="020B0604020202020204" pitchFamily="34" charset="0"/>
              </a:rPr>
              <a:t>Segment map or road centre line: </a:t>
            </a:r>
            <a:r>
              <a:rPr lang="en-GB" sz="1200" dirty="0" smtClean="0">
                <a:solidFill>
                  <a:srgbClr val="24292E"/>
                </a:solidFill>
                <a:latin typeface="Arial" panose="020B0604020202020204" pitchFamily="34" charset="0"/>
                <a:cs typeface="Arial" panose="020B0604020202020204" pitchFamily="34" charset="0"/>
              </a:rPr>
              <a:t>Tick this option when you are analysing road centre line maps or axial maps already segmented.</a:t>
            </a:r>
            <a:endParaRPr lang="en-GB" sz="1200"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9151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245024"/>
          </a:xfrm>
          <a:prstGeom prst="rect">
            <a:avLst/>
          </a:prstGeom>
          <a:noFill/>
        </p:spPr>
        <p:txBody>
          <a:bodyPr wrap="square" rtlCol="0">
            <a:spAutoFit/>
          </a:bodyPr>
          <a:lstStyle/>
          <a:p>
            <a:pPr>
              <a:lnSpc>
                <a:spcPct val="150000"/>
              </a:lnSpc>
            </a:pPr>
            <a:r>
              <a:rPr lang="en-GB" sz="1400" b="1" dirty="0">
                <a:latin typeface="Gill Sans"/>
                <a:cs typeface="Gill Sans"/>
              </a:rPr>
              <a:t>Objectives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how to use the 'Space Syntax Toolkit' (SST) for QGIS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its latest features and tools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Explore various space syntax analysis workflows in QGIS</a:t>
            </a: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Main objective is not to…</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space syntax theory and methods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the </a:t>
            </a:r>
            <a:r>
              <a:rPr lang="en-GB" sz="1400" dirty="0" err="1">
                <a:latin typeface="Gill Sans"/>
                <a:cs typeface="Gill Sans"/>
              </a:rPr>
              <a:t>depthmapX</a:t>
            </a:r>
            <a:r>
              <a:rPr lang="en-GB" sz="1400" dirty="0">
                <a:latin typeface="Gill Sans"/>
                <a:cs typeface="Gill Sans"/>
              </a:rPr>
              <a:t> software</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specific space syntax applications in research</a:t>
            </a:r>
          </a:p>
        </p:txBody>
      </p:sp>
    </p:spTree>
    <p:extLst>
      <p:ext uri="{BB962C8B-B14F-4D97-AF65-F5344CB8AC3E}">
        <p14:creationId xmlns:p14="http://schemas.microsoft.com/office/powerpoint/2010/main" val="38391834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017-07-02 02.20.09 pm.png"/>
          <p:cNvPicPr>
            <a:picLocks noChangeAspect="1"/>
          </p:cNvPicPr>
          <p:nvPr/>
        </p:nvPicPr>
        <p:blipFill rotWithShape="1">
          <a:blip r:embed="rId2" cstate="print">
            <a:extLst>
              <a:ext uri="{28A0092B-C50C-407E-A947-70E740481C1C}">
                <a14:useLocalDpi xmlns:a14="http://schemas.microsoft.com/office/drawing/2010/main" val="0"/>
              </a:ext>
            </a:extLst>
          </a:blip>
          <a:srcRect l="67372" t="13057" r="4143" b="13056"/>
          <a:stretch/>
        </p:blipFill>
        <p:spPr>
          <a:xfrm>
            <a:off x="948268" y="1462984"/>
            <a:ext cx="3251200" cy="536162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Verifying </a:t>
            </a:r>
            <a:r>
              <a:rPr lang="en-GB" dirty="0" smtClean="0">
                <a:solidFill>
                  <a:srgbClr val="FF6600"/>
                </a:solidFill>
                <a:latin typeface="Gill Sans"/>
                <a:cs typeface="Gill Sans"/>
              </a:rPr>
              <a:t>RCL maps</a:t>
            </a:r>
            <a:endParaRPr lang="en-US" dirty="0">
              <a:solidFill>
                <a:srgbClr val="FF6600"/>
              </a:solidFill>
              <a:latin typeface="Gill Sans"/>
              <a:cs typeface="Gill Sans"/>
            </a:endParaRPr>
          </a:p>
        </p:txBody>
      </p:sp>
      <p:sp>
        <p:nvSpPr>
          <p:cNvPr id="3" name="Rectangle 2"/>
          <p:cNvSpPr/>
          <p:nvPr/>
        </p:nvSpPr>
        <p:spPr>
          <a:xfrm>
            <a:off x="810525" y="1019389"/>
            <a:ext cx="1632628" cy="276999"/>
          </a:xfrm>
          <a:prstGeom prst="rect">
            <a:avLst/>
          </a:prstGeom>
        </p:spPr>
        <p:txBody>
          <a:bodyPr wrap="none">
            <a:spAutoFit/>
          </a:bodyPr>
          <a:lstStyle/>
          <a:p>
            <a:r>
              <a:rPr lang="en-US" sz="1200" b="1" dirty="0" smtClean="0"/>
              <a:t>Graph Analysis tool</a:t>
            </a:r>
            <a:r>
              <a:rPr lang="en-US" sz="1200" b="1" dirty="0" smtClean="0"/>
              <a:t> </a:t>
            </a:r>
            <a:endParaRPr lang="en-US" sz="1200" b="1" dirty="0"/>
          </a:p>
        </p:txBody>
      </p:sp>
      <p:sp>
        <p:nvSpPr>
          <p:cNvPr id="4" name="Rectangle 3"/>
          <p:cNvSpPr/>
          <p:nvPr/>
        </p:nvSpPr>
        <p:spPr bwMode="auto">
          <a:xfrm>
            <a:off x="1171045" y="2360385"/>
            <a:ext cx="2892955" cy="213662"/>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
        <p:nvSpPr>
          <p:cNvPr id="13" name="Rectangle 12">
            <a:extLst>
              <a:ext uri="{FF2B5EF4-FFF2-40B4-BE49-F238E27FC236}">
                <a16:creationId xmlns="" xmlns:a16="http://schemas.microsoft.com/office/drawing/2014/main" id="{A60245CC-A101-433E-8003-F4959B8D6D86}"/>
              </a:ext>
            </a:extLst>
          </p:cNvPr>
          <p:cNvSpPr/>
          <p:nvPr/>
        </p:nvSpPr>
        <p:spPr>
          <a:xfrm>
            <a:off x="5345113" y="2211382"/>
            <a:ext cx="4951412" cy="1015663"/>
          </a:xfrm>
          <a:prstGeom prst="rect">
            <a:avLst/>
          </a:prstGeom>
        </p:spPr>
        <p:txBody>
          <a:bodyPr wrap="square">
            <a:spAutoFit/>
          </a:bodyPr>
          <a:lstStyle/>
          <a:p>
            <a:r>
              <a:rPr lang="en-GB" sz="1200" b="1" dirty="0" smtClean="0">
                <a:solidFill>
                  <a:srgbClr val="24292E"/>
                </a:solidFill>
                <a:latin typeface="Arial" panose="020B0604020202020204" pitchFamily="34" charset="0"/>
                <a:cs typeface="Arial" panose="020B0604020202020204" pitchFamily="34" charset="0"/>
              </a:rPr>
              <a:t>Unlinks</a:t>
            </a: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smtClean="0">
                <a:solidFill>
                  <a:srgbClr val="24292E"/>
                </a:solidFill>
                <a:latin typeface="Arial" panose="020B0604020202020204" pitchFamily="34" charset="0"/>
                <a:cs typeface="Arial" panose="020B0604020202020204" pitchFamily="34" charset="0"/>
              </a:rPr>
              <a:t>Verify the unlinks: </a:t>
            </a:r>
            <a:r>
              <a:rPr lang="en-GB" sz="1200" dirty="0" smtClean="0">
                <a:solidFill>
                  <a:srgbClr val="24292E"/>
                </a:solidFill>
                <a:latin typeface="Arial" panose="020B0604020202020204" pitchFamily="34" charset="0"/>
                <a:cs typeface="Arial" panose="020B0604020202020204" pitchFamily="34" charset="0"/>
              </a:rPr>
              <a:t>This is required in the cases where the cleaning tool produces a meaningful unlinks result file, e.g. OS </a:t>
            </a:r>
            <a:r>
              <a:rPr lang="en-GB" sz="1200" dirty="0" err="1" smtClean="0">
                <a:solidFill>
                  <a:srgbClr val="24292E"/>
                </a:solidFill>
                <a:latin typeface="Arial" panose="020B0604020202020204" pitchFamily="34" charset="0"/>
                <a:cs typeface="Arial" panose="020B0604020202020204" pitchFamily="34" charset="0"/>
              </a:rPr>
              <a:t>OpenRoads</a:t>
            </a:r>
            <a:r>
              <a:rPr lang="en-GB" sz="1200" dirty="0" smtClean="0">
                <a:solidFill>
                  <a:srgbClr val="24292E"/>
                </a:solidFill>
                <a:latin typeface="Arial" panose="020B0604020202020204" pitchFamily="34" charset="0"/>
                <a:cs typeface="Arial" panose="020B0604020202020204" pitchFamily="34" charset="0"/>
              </a:rPr>
              <a:t> and OS Meridian2.</a:t>
            </a:r>
          </a:p>
        </p:txBody>
      </p:sp>
      <p:sp>
        <p:nvSpPr>
          <p:cNvPr id="9" name="Rectangle 8"/>
          <p:cNvSpPr/>
          <p:nvPr/>
        </p:nvSpPr>
        <p:spPr bwMode="auto">
          <a:xfrm>
            <a:off x="1086378" y="3037756"/>
            <a:ext cx="2300289" cy="569296"/>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cxnSp>
        <p:nvCxnSpPr>
          <p:cNvPr id="14" name="Straight Connector 13"/>
          <p:cNvCxnSpPr/>
          <p:nvPr/>
        </p:nvCxnSpPr>
        <p:spPr bwMode="auto">
          <a:xfrm>
            <a:off x="3444875" y="3206215"/>
            <a:ext cx="1584325" cy="8807"/>
          </a:xfrm>
          <a:prstGeom prst="line">
            <a:avLst/>
          </a:prstGeom>
          <a:noFill/>
          <a:ln w="19050" cap="flat" cmpd="sng" algn="ctr">
            <a:solidFill>
              <a:srgbClr val="0072D6"/>
            </a:solidFill>
            <a:prstDash val="solid"/>
            <a:round/>
            <a:headEnd type="none" w="med" len="med"/>
            <a:tailEnd type="triangle"/>
          </a:ln>
          <a:effectLst/>
        </p:spPr>
      </p:cxnSp>
    </p:spTree>
    <p:extLst>
      <p:ext uri="{BB962C8B-B14F-4D97-AF65-F5344CB8AC3E}">
        <p14:creationId xmlns:p14="http://schemas.microsoft.com/office/powerpoint/2010/main" val="16582165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Verifying </a:t>
            </a:r>
            <a:r>
              <a:rPr lang="en-GB" dirty="0" smtClean="0">
                <a:solidFill>
                  <a:srgbClr val="FF6600"/>
                </a:solidFill>
                <a:latin typeface="Gill Sans"/>
                <a:cs typeface="Gill Sans"/>
              </a:rPr>
              <a:t>RCL maps</a:t>
            </a:r>
            <a:endParaRPr lang="en-US" dirty="0">
              <a:solidFill>
                <a:srgbClr val="FF6600"/>
              </a:solidFill>
              <a:latin typeface="Gill Sans"/>
              <a:cs typeface="Gill Sans"/>
            </a:endParaRPr>
          </a:p>
        </p:txBody>
      </p:sp>
      <p:pic>
        <p:nvPicPr>
          <p:cNvPr id="2" name="Picture 1"/>
          <p:cNvPicPr>
            <a:picLocks noChangeAspect="1"/>
          </p:cNvPicPr>
          <p:nvPr/>
        </p:nvPicPr>
        <p:blipFill>
          <a:blip r:embed="rId2"/>
          <a:stretch>
            <a:fillRect/>
          </a:stretch>
        </p:blipFill>
        <p:spPr>
          <a:xfrm>
            <a:off x="850901" y="1574801"/>
            <a:ext cx="2786214" cy="3657599"/>
          </a:xfrm>
          <a:prstGeom prst="rect">
            <a:avLst/>
          </a:prstGeom>
        </p:spPr>
      </p:pic>
      <p:pic>
        <p:nvPicPr>
          <p:cNvPr id="6" name="Picture 5"/>
          <p:cNvPicPr>
            <a:picLocks noChangeAspect="1"/>
          </p:cNvPicPr>
          <p:nvPr/>
        </p:nvPicPr>
        <p:blipFill>
          <a:blip r:embed="rId3"/>
          <a:stretch>
            <a:fillRect/>
          </a:stretch>
        </p:blipFill>
        <p:spPr>
          <a:xfrm>
            <a:off x="3975100" y="1574801"/>
            <a:ext cx="2795889" cy="3670300"/>
          </a:xfrm>
          <a:prstGeom prst="rect">
            <a:avLst/>
          </a:prstGeom>
        </p:spPr>
      </p:pic>
      <p:pic>
        <p:nvPicPr>
          <p:cNvPr id="8" name="Picture 7" descr="2017-07-02 11.20.4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357" y="5246627"/>
            <a:ext cx="5861257" cy="2314636"/>
          </a:xfrm>
          <a:prstGeom prst="rect">
            <a:avLst/>
          </a:prstGeom>
        </p:spPr>
      </p:pic>
      <p:sp>
        <p:nvSpPr>
          <p:cNvPr id="15" name="Rectangle 14">
            <a:extLst>
              <a:ext uri="{FF2B5EF4-FFF2-40B4-BE49-F238E27FC236}">
                <a16:creationId xmlns="" xmlns:a16="http://schemas.microsoft.com/office/drawing/2014/main" id="{A60245CC-A101-433E-8003-F4959B8D6D86}"/>
              </a:ext>
            </a:extLst>
          </p:cNvPr>
          <p:cNvSpPr/>
          <p:nvPr/>
        </p:nvSpPr>
        <p:spPr>
          <a:xfrm>
            <a:off x="5345113" y="709613"/>
            <a:ext cx="4951412" cy="630942"/>
          </a:xfrm>
          <a:prstGeom prst="rect">
            <a:avLst/>
          </a:prstGeom>
        </p:spPr>
        <p:txBody>
          <a:bodyPr wrap="square">
            <a:spAutoFit/>
          </a:bodyPr>
          <a:lstStyle/>
          <a:p>
            <a:pPr>
              <a:lnSpc>
                <a:spcPct val="150000"/>
              </a:lnSpc>
            </a:pPr>
            <a:r>
              <a:rPr lang="en-US" sz="1200" dirty="0"/>
              <a:t>Fixing a missing RCL </a:t>
            </a:r>
            <a:r>
              <a:rPr lang="en-US" sz="1200" dirty="0" smtClean="0"/>
              <a:t>unlink by moving the nodes so that the segments cross at the location. Use of snapping options is important.</a:t>
            </a:r>
            <a:endParaRPr lang="en-US" sz="1200" dirty="0"/>
          </a:p>
        </p:txBody>
      </p:sp>
      <p:pic>
        <p:nvPicPr>
          <p:cNvPr id="12" name="Picture 11"/>
          <p:cNvPicPr>
            <a:picLocks noChangeAspect="1"/>
          </p:cNvPicPr>
          <p:nvPr/>
        </p:nvPicPr>
        <p:blipFill>
          <a:blip r:embed="rId5"/>
          <a:stretch>
            <a:fillRect/>
          </a:stretch>
        </p:blipFill>
        <p:spPr>
          <a:xfrm>
            <a:off x="7165961" y="1574801"/>
            <a:ext cx="2790840" cy="3663672"/>
          </a:xfrm>
          <a:prstGeom prst="rect">
            <a:avLst/>
          </a:prstGeom>
        </p:spPr>
      </p:pic>
    </p:spTree>
    <p:extLst>
      <p:ext uri="{BB962C8B-B14F-4D97-AF65-F5344CB8AC3E}">
        <p14:creationId xmlns:p14="http://schemas.microsoft.com/office/powerpoint/2010/main" val="36670277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Analysing RCL maps</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sp>
        <p:nvSpPr>
          <p:cNvPr id="6" name="Rectangle 5"/>
          <p:cNvSpPr/>
          <p:nvPr/>
        </p:nvSpPr>
        <p:spPr>
          <a:xfrm>
            <a:off x="5587145" y="1298789"/>
            <a:ext cx="1313806" cy="276999"/>
          </a:xfrm>
          <a:prstGeom prst="rect">
            <a:avLst/>
          </a:prstGeom>
        </p:spPr>
        <p:txBody>
          <a:bodyPr wrap="none">
            <a:spAutoFit/>
          </a:bodyPr>
          <a:lstStyle/>
          <a:p>
            <a:r>
              <a:rPr lang="en-US" sz="1200" dirty="0"/>
              <a:t>OS Open </a:t>
            </a:r>
            <a:r>
              <a:rPr lang="en-US" sz="1200" dirty="0" smtClean="0"/>
              <a:t>Roads</a:t>
            </a:r>
            <a:endParaRPr lang="en-US" sz="1200" dirty="0"/>
          </a:p>
        </p:txBody>
      </p:sp>
      <p:sp>
        <p:nvSpPr>
          <p:cNvPr id="8" name="Oval 7"/>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p:cNvPicPr>
            <a:picLocks noChangeAspect="1"/>
          </p:cNvPicPr>
          <p:nvPr/>
        </p:nvPicPr>
        <p:blipFill>
          <a:blip r:embed="rId2"/>
          <a:stretch>
            <a:fillRect/>
          </a:stretch>
        </p:blipFill>
        <p:spPr>
          <a:xfrm>
            <a:off x="5658929" y="1687575"/>
            <a:ext cx="4914628" cy="3420000"/>
          </a:xfrm>
          <a:prstGeom prst="rect">
            <a:avLst/>
          </a:prstGeom>
        </p:spPr>
      </p:pic>
      <p:pic>
        <p:nvPicPr>
          <p:cNvPr id="3" name="Picture 2"/>
          <p:cNvPicPr>
            <a:picLocks noChangeAspect="1"/>
          </p:cNvPicPr>
          <p:nvPr/>
        </p:nvPicPr>
        <p:blipFill>
          <a:blip r:embed="rId3"/>
          <a:stretch>
            <a:fillRect/>
          </a:stretch>
        </p:blipFill>
        <p:spPr>
          <a:xfrm>
            <a:off x="762051" y="1687575"/>
            <a:ext cx="4914628" cy="3420000"/>
          </a:xfrm>
          <a:prstGeom prst="rect">
            <a:avLst/>
          </a:prstGeom>
        </p:spPr>
      </p:pic>
      <p:sp>
        <p:nvSpPr>
          <p:cNvPr id="9" name="Rectangle 8"/>
          <p:cNvSpPr/>
          <p:nvPr/>
        </p:nvSpPr>
        <p:spPr>
          <a:xfrm>
            <a:off x="797824" y="5226846"/>
            <a:ext cx="2631401" cy="276999"/>
          </a:xfrm>
          <a:prstGeom prst="rect">
            <a:avLst/>
          </a:prstGeom>
        </p:spPr>
        <p:txBody>
          <a:bodyPr wrap="square">
            <a:spAutoFit/>
          </a:bodyPr>
          <a:lstStyle/>
          <a:p>
            <a:r>
              <a:rPr lang="en-US" sz="1200" dirty="0" smtClean="0"/>
              <a:t>Integration RN, 10 equal ranges</a:t>
            </a:r>
            <a:endParaRPr lang="en-US" sz="1200" dirty="0"/>
          </a:p>
        </p:txBody>
      </p:sp>
      <p:sp>
        <p:nvSpPr>
          <p:cNvPr id="10" name="Rectangle 9"/>
          <p:cNvSpPr/>
          <p:nvPr/>
        </p:nvSpPr>
        <p:spPr>
          <a:xfrm>
            <a:off x="5779375" y="5226846"/>
            <a:ext cx="2631401" cy="276999"/>
          </a:xfrm>
          <a:prstGeom prst="rect">
            <a:avLst/>
          </a:prstGeom>
        </p:spPr>
        <p:txBody>
          <a:bodyPr wrap="square">
            <a:spAutoFit/>
          </a:bodyPr>
          <a:lstStyle/>
          <a:p>
            <a:r>
              <a:rPr lang="en-US" sz="1200" dirty="0"/>
              <a:t>Integration RN, 10 equal ranges</a:t>
            </a:r>
            <a:endParaRPr lang="en-US" sz="1200" dirty="0"/>
          </a:p>
        </p:txBody>
      </p:sp>
      <p:sp>
        <p:nvSpPr>
          <p:cNvPr id="12" name="Rectangle 11">
            <a:extLst>
              <a:ext uri="{FF2B5EF4-FFF2-40B4-BE49-F238E27FC236}">
                <a16:creationId xmlns="" xmlns:a16="http://schemas.microsoft.com/office/drawing/2014/main" id="{C8765E5C-1233-48D0-BF58-3932883ED395}"/>
              </a:ext>
            </a:extLst>
          </p:cNvPr>
          <p:cNvSpPr/>
          <p:nvPr/>
        </p:nvSpPr>
        <p:spPr>
          <a:xfrm>
            <a:off x="814270" y="5842056"/>
            <a:ext cx="8463293" cy="1043875"/>
          </a:xfrm>
          <a:prstGeom prst="rect">
            <a:avLst/>
          </a:prstGeom>
        </p:spPr>
        <p:txBody>
          <a:bodyPr wrap="square">
            <a:spAutoFit/>
          </a:bodyPr>
          <a:lstStyle/>
          <a:p>
            <a:pPr>
              <a:lnSpc>
                <a:spcPct val="150000"/>
              </a:lnSpc>
            </a:pPr>
            <a:r>
              <a:rPr lang="en-GB" sz="1400" dirty="0" smtClean="0">
                <a:solidFill>
                  <a:srgbClr val="24292E"/>
                </a:solidFill>
                <a:latin typeface="Arial" panose="020B0604020202020204" pitchFamily="34" charset="0"/>
                <a:cs typeface="Arial" panose="020B0604020202020204" pitchFamily="34" charset="0"/>
              </a:rPr>
              <a:t>The difference between the two m</a:t>
            </a:r>
            <a:r>
              <a:rPr lang="en-GB" sz="1400" dirty="0" smtClean="0">
                <a:solidFill>
                  <a:srgbClr val="24292E"/>
                </a:solidFill>
                <a:latin typeface="Arial" panose="020B0604020202020204" pitchFamily="34" charset="0"/>
                <a:cs typeface="Arial" panose="020B0604020202020204" pitchFamily="34" charset="0"/>
              </a:rPr>
              <a:t>aps is partly to do with the existence of islands in the </a:t>
            </a:r>
            <a:r>
              <a:rPr lang="en-GB" sz="1400" dirty="0" err="1" smtClean="0">
                <a:solidFill>
                  <a:srgbClr val="24292E"/>
                </a:solidFill>
                <a:latin typeface="Arial" panose="020B0604020202020204" pitchFamily="34" charset="0"/>
                <a:cs typeface="Arial" panose="020B0604020202020204" pitchFamily="34" charset="0"/>
              </a:rPr>
              <a:t>OpenStreetMap</a:t>
            </a:r>
            <a:r>
              <a:rPr lang="en-GB" sz="1400" dirty="0" smtClean="0">
                <a:solidFill>
                  <a:srgbClr val="24292E"/>
                </a:solidFill>
                <a:latin typeface="Arial" panose="020B0604020202020204" pitchFamily="34" charset="0"/>
                <a:cs typeface="Arial" panose="020B0604020202020204" pitchFamily="34" charset="0"/>
              </a:rPr>
              <a:t> model</a:t>
            </a:r>
            <a:r>
              <a:rPr lang="en-GB" sz="1400" dirty="0" smtClean="0">
                <a:solidFill>
                  <a:srgbClr val="24292E"/>
                </a:solidFill>
                <a:latin typeface="Arial" panose="020B0604020202020204" pitchFamily="34" charset="0"/>
                <a:cs typeface="Arial" panose="020B0604020202020204" pitchFamily="34" charset="0"/>
              </a:rPr>
              <a:t>. These can be verified and fixed using the Axial layer verification tool.</a:t>
            </a:r>
            <a:endParaRPr lang="en-US" sz="1400" dirty="0">
              <a:solidFill>
                <a:srgbClr val="24292E"/>
              </a:solidFill>
              <a:latin typeface="Arial" panose="020B0604020202020204" pitchFamily="34" charset="0"/>
              <a:cs typeface="Arial" panose="020B0604020202020204" pitchFamily="34" charset="0"/>
            </a:endParaRPr>
          </a:p>
          <a:p>
            <a:pPr>
              <a:lnSpc>
                <a:spcPct val="150000"/>
              </a:lnSpc>
            </a:pPr>
            <a:r>
              <a:rPr lang="en-US" sz="1400" dirty="0" smtClean="0">
                <a:solidFill>
                  <a:srgbClr val="24292E"/>
                </a:solidFill>
                <a:latin typeface="Arial" panose="020B0604020202020204" pitchFamily="34" charset="0"/>
                <a:cs typeface="Arial" panose="020B0604020202020204" pitchFamily="34" charset="0"/>
              </a:rPr>
              <a:t>The islands affect the data distribution and consequently the ranges of the </a:t>
            </a:r>
            <a:r>
              <a:rPr lang="en-US" sz="1400" dirty="0" err="1" smtClean="0">
                <a:solidFill>
                  <a:srgbClr val="24292E"/>
                </a:solidFill>
                <a:latin typeface="Arial" panose="020B0604020202020204" pitchFamily="34" charset="0"/>
                <a:cs typeface="Arial" panose="020B0604020202020204" pitchFamily="34" charset="0"/>
              </a:rPr>
              <a:t>colour</a:t>
            </a:r>
            <a:r>
              <a:rPr lang="en-US" sz="1400" dirty="0" smtClean="0">
                <a:solidFill>
                  <a:srgbClr val="24292E"/>
                </a:solidFill>
                <a:latin typeface="Arial" panose="020B0604020202020204" pitchFamily="34" charset="0"/>
                <a:cs typeface="Arial" panose="020B0604020202020204" pitchFamily="34" charset="0"/>
              </a:rPr>
              <a:t> scale.</a:t>
            </a:r>
            <a:endParaRPr lang="en-GB" sz="1400" dirty="0" smtClean="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05108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043875"/>
          </a:xfrm>
          <a:prstGeom prst="rect">
            <a:avLst/>
          </a:prstGeom>
          <a:noFill/>
        </p:spPr>
        <p:txBody>
          <a:bodyPr wrap="square" rtlCol="0">
            <a:spAutoFit/>
          </a:bodyPr>
          <a:lstStyle/>
          <a:p>
            <a:pPr marL="285750" indent="-285750">
              <a:lnSpc>
                <a:spcPct val="150000"/>
              </a:lnSpc>
              <a:buFont typeface="Arial"/>
              <a:buChar char="•"/>
            </a:pPr>
            <a:r>
              <a:rPr lang="en-GB" sz="1400" dirty="0" smtClean="0">
                <a:latin typeface="Gill Sans"/>
                <a:cs typeface="Gill Sans"/>
              </a:rPr>
              <a:t>Road </a:t>
            </a:r>
            <a:r>
              <a:rPr lang="en-GB" sz="1400" dirty="0">
                <a:latin typeface="Gill Sans"/>
                <a:cs typeface="Gill Sans"/>
              </a:rPr>
              <a:t>centre </a:t>
            </a:r>
            <a:r>
              <a:rPr lang="en-GB" sz="1400" dirty="0" smtClean="0">
                <a:latin typeface="Gill Sans"/>
                <a:cs typeface="Gill Sans"/>
              </a:rPr>
              <a:t>lines or axial maps: </a:t>
            </a:r>
            <a:r>
              <a:rPr lang="en-GB" sz="1400" dirty="0">
                <a:latin typeface="Gill Sans"/>
                <a:cs typeface="Gill Sans"/>
              </a:rPr>
              <a:t>which model is more appropriate</a:t>
            </a:r>
            <a:r>
              <a:rPr lang="en-GB" sz="1400" dirty="0" smtClean="0">
                <a:latin typeface="Gill Sans"/>
                <a:cs typeface="Gill Sans"/>
              </a:rPr>
              <a:t>?</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How should we visualise different centrality metrics?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err="1">
                <a:solidFill>
                  <a:srgbClr val="FF6600"/>
                </a:solidFill>
                <a:latin typeface="Gill Sans"/>
                <a:cs typeface="Gill Sans"/>
              </a:rPr>
              <a:t>Visualisation</a:t>
            </a:r>
            <a:r>
              <a:rPr lang="en-US" dirty="0">
                <a:solidFill>
                  <a:srgbClr val="FF6600"/>
                </a:solidFill>
                <a:latin typeface="Gill Sans"/>
                <a:cs typeface="Gill Sans"/>
              </a:rPr>
              <a:t> and discussion of the </a:t>
            </a:r>
            <a:r>
              <a:rPr lang="en-US" dirty="0" smtClean="0">
                <a:solidFill>
                  <a:srgbClr val="FF6600"/>
                </a:solidFill>
                <a:latin typeface="Gill Sans"/>
                <a:cs typeface="Gill Sans"/>
              </a:rPr>
              <a:t>results so far</a:t>
            </a:r>
            <a:endParaRPr lang="en-US" dirty="0">
              <a:solidFill>
                <a:srgbClr val="FF6600"/>
              </a:solidFill>
              <a:latin typeface="Gill Sans"/>
              <a:cs typeface="Gill Sans"/>
            </a:endParaRPr>
          </a:p>
        </p:txBody>
      </p:sp>
      <p:sp>
        <p:nvSpPr>
          <p:cNvPr id="6" name="Oval 5"/>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0840699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Road centre lines: which model is more appropriate?</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err="1">
                <a:solidFill>
                  <a:srgbClr val="FF6600"/>
                </a:solidFill>
                <a:latin typeface="Gill Sans"/>
                <a:cs typeface="Gill Sans"/>
              </a:rPr>
              <a:t>Visualisation</a:t>
            </a:r>
            <a:r>
              <a:rPr lang="en-US" dirty="0">
                <a:solidFill>
                  <a:srgbClr val="FF6600"/>
                </a:solidFill>
                <a:latin typeface="Gill Sans"/>
                <a:cs typeface="Gill Sans"/>
              </a:rPr>
              <a:t> and discussion of the results</a:t>
            </a:r>
            <a:endParaRPr lang="en-US" dirty="0">
              <a:solidFill>
                <a:srgbClr val="FF6600"/>
              </a:solidFill>
              <a:latin typeface="Gill Sans"/>
              <a:cs typeface="Gill Sans"/>
            </a:endParaRPr>
          </a:p>
        </p:txBody>
      </p:sp>
      <p:pic>
        <p:nvPicPr>
          <p:cNvPr id="5" name="Picture 4" descr="2017-07-02 11.56.22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6667" y="1088968"/>
            <a:ext cx="9000067" cy="5722026"/>
          </a:xfrm>
          <a:prstGeom prst="rect">
            <a:avLst/>
          </a:prstGeom>
        </p:spPr>
      </p:pic>
      <p:sp>
        <p:nvSpPr>
          <p:cNvPr id="6" name="Oval 5"/>
          <p:cNvSpPr>
            <a:spLocks noChangeAspect="1"/>
          </p:cNvSpPr>
          <p:nvPr/>
        </p:nvSpPr>
        <p:spPr bwMode="auto">
          <a:xfrm>
            <a:off x="471750" y="4941645"/>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41488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Road centre lines: </a:t>
            </a:r>
            <a:r>
              <a:rPr lang="en-GB" sz="1400" b="1" dirty="0" smtClean="0">
                <a:latin typeface="Gill Sans"/>
                <a:cs typeface="Gill Sans"/>
              </a:rPr>
              <a:t>which model is more appropriate?</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err="1">
                <a:solidFill>
                  <a:srgbClr val="FF6600"/>
                </a:solidFill>
                <a:latin typeface="Gill Sans"/>
                <a:cs typeface="Gill Sans"/>
              </a:rPr>
              <a:t>Visualisation</a:t>
            </a:r>
            <a:r>
              <a:rPr lang="en-US" dirty="0">
                <a:solidFill>
                  <a:srgbClr val="FF6600"/>
                </a:solidFill>
                <a:latin typeface="Gill Sans"/>
                <a:cs typeface="Gill Sans"/>
              </a:rPr>
              <a:t> and discussion of the results</a:t>
            </a:r>
            <a:endParaRPr lang="en-US" dirty="0">
              <a:solidFill>
                <a:srgbClr val="FF6600"/>
              </a:solidFill>
              <a:latin typeface="Gill Sans"/>
              <a:cs typeface="Gill Sans"/>
            </a:endParaRPr>
          </a:p>
        </p:txBody>
      </p:sp>
      <p:pic>
        <p:nvPicPr>
          <p:cNvPr id="5" name="Picture 4" descr="2017-07-02 11.56.37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5134" y="1094352"/>
            <a:ext cx="8983133" cy="5711259"/>
          </a:xfrm>
          <a:prstGeom prst="rect">
            <a:avLst/>
          </a:prstGeom>
        </p:spPr>
      </p:pic>
      <p:sp>
        <p:nvSpPr>
          <p:cNvPr id="6" name="Oval 5"/>
          <p:cNvSpPr>
            <a:spLocks noChangeAspect="1"/>
          </p:cNvSpPr>
          <p:nvPr/>
        </p:nvSpPr>
        <p:spPr bwMode="auto">
          <a:xfrm>
            <a:off x="471750" y="4941645"/>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961498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Changing colour range </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err="1">
                <a:solidFill>
                  <a:srgbClr val="FF6600"/>
                </a:solidFill>
                <a:latin typeface="Gill Sans"/>
                <a:cs typeface="Gill Sans"/>
              </a:rPr>
              <a:t>Visualisation</a:t>
            </a:r>
            <a:r>
              <a:rPr lang="en-US" dirty="0">
                <a:solidFill>
                  <a:srgbClr val="FF6600"/>
                </a:solidFill>
                <a:latin typeface="Gill Sans"/>
                <a:cs typeface="Gill Sans"/>
              </a:rPr>
              <a:t> and discussion of the results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7" name="Picture 6" descr="sst_explorer_symbology_chang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619" y="1320842"/>
            <a:ext cx="9042163" cy="5760000"/>
          </a:xfrm>
          <a:prstGeom prst="rect">
            <a:avLst/>
          </a:prstGeom>
        </p:spPr>
      </p:pic>
    </p:spTree>
    <p:extLst>
      <p:ext uri="{BB962C8B-B14F-4D97-AF65-F5344CB8AC3E}">
        <p14:creationId xmlns:p14="http://schemas.microsoft.com/office/powerpoint/2010/main" val="30641342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Changing intervals: 10 </a:t>
            </a:r>
            <a:r>
              <a:rPr lang="en-GB" sz="1400" b="1" dirty="0" err="1" smtClean="0">
                <a:latin typeface="Gill Sans"/>
                <a:cs typeface="Gill Sans"/>
              </a:rPr>
              <a:t>quantiles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err="1">
                <a:solidFill>
                  <a:srgbClr val="FF6600"/>
                </a:solidFill>
                <a:latin typeface="Gill Sans"/>
                <a:cs typeface="Gill Sans"/>
              </a:rPr>
              <a:t>Visualisation</a:t>
            </a:r>
            <a:r>
              <a:rPr lang="en-US" dirty="0">
                <a:solidFill>
                  <a:srgbClr val="FF6600"/>
                </a:solidFill>
                <a:latin typeface="Gill Sans"/>
                <a:cs typeface="Gill Sans"/>
              </a:rPr>
              <a:t> and discussion of the results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11.50.07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500" y="1160161"/>
            <a:ext cx="9042400" cy="5748941"/>
          </a:xfrm>
          <a:prstGeom prst="rect">
            <a:avLst/>
          </a:prstGeom>
        </p:spPr>
      </p:pic>
    </p:spTree>
    <p:extLst>
      <p:ext uri="{BB962C8B-B14F-4D97-AF65-F5344CB8AC3E}">
        <p14:creationId xmlns:p14="http://schemas.microsoft.com/office/powerpoint/2010/main" val="10496270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Changing intervals: equal ranges with Choice</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err="1">
                <a:solidFill>
                  <a:srgbClr val="FF6600"/>
                </a:solidFill>
                <a:latin typeface="Gill Sans"/>
                <a:cs typeface="Gill Sans"/>
              </a:rPr>
              <a:t>Visualisation</a:t>
            </a:r>
            <a:r>
              <a:rPr lang="en-US" dirty="0">
                <a:solidFill>
                  <a:srgbClr val="FF6600"/>
                </a:solidFill>
                <a:latin typeface="Gill Sans"/>
                <a:cs typeface="Gill Sans"/>
              </a:rPr>
              <a:t> and discussion of the results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11.56.2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803" y="1141932"/>
            <a:ext cx="9059795" cy="5760000"/>
          </a:xfrm>
          <a:prstGeom prst="rect">
            <a:avLst/>
          </a:prstGeom>
        </p:spPr>
      </p:pic>
    </p:spTree>
    <p:extLst>
      <p:ext uri="{BB962C8B-B14F-4D97-AF65-F5344CB8AC3E}">
        <p14:creationId xmlns:p14="http://schemas.microsoft.com/office/powerpoint/2010/main" val="32034366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Changing intervals: 10 </a:t>
            </a:r>
            <a:r>
              <a:rPr lang="en-GB" sz="1400" b="1" dirty="0" err="1" smtClean="0">
                <a:latin typeface="Gill Sans"/>
                <a:cs typeface="Gill Sans"/>
              </a:rPr>
              <a:t>quantiles</a:t>
            </a:r>
            <a:r>
              <a:rPr lang="en-GB" sz="1400" b="1" dirty="0" smtClean="0">
                <a:latin typeface="Gill Sans"/>
                <a:cs typeface="Gill Sans"/>
              </a:rPr>
              <a:t> with Choice</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err="1">
                <a:solidFill>
                  <a:srgbClr val="FF6600"/>
                </a:solidFill>
                <a:latin typeface="Gill Sans"/>
                <a:cs typeface="Gill Sans"/>
              </a:rPr>
              <a:t>Visualisation</a:t>
            </a:r>
            <a:r>
              <a:rPr lang="en-US" dirty="0">
                <a:solidFill>
                  <a:srgbClr val="FF6600"/>
                </a:solidFill>
                <a:latin typeface="Gill Sans"/>
                <a:cs typeface="Gill Sans"/>
              </a:rPr>
              <a:t> and discussion of the results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11.56.4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802" y="1154631"/>
            <a:ext cx="9059796" cy="5760000"/>
          </a:xfrm>
          <a:prstGeom prst="rect">
            <a:avLst/>
          </a:prstGeom>
        </p:spPr>
      </p:pic>
    </p:spTree>
    <p:extLst>
      <p:ext uri="{BB962C8B-B14F-4D97-AF65-F5344CB8AC3E}">
        <p14:creationId xmlns:p14="http://schemas.microsoft.com/office/powerpoint/2010/main" val="396577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4598694"/>
          </a:xfrm>
          <a:prstGeom prst="rect">
            <a:avLst/>
          </a:prstGeom>
          <a:noFill/>
        </p:spPr>
        <p:txBody>
          <a:bodyPr wrap="square" rtlCol="0">
            <a:spAutoFit/>
          </a:bodyPr>
          <a:lstStyle/>
          <a:p>
            <a:pPr>
              <a:lnSpc>
                <a:spcPct val="150000"/>
              </a:lnSpc>
            </a:pPr>
            <a:r>
              <a:rPr lang="en-GB" sz="1400" b="1" dirty="0">
                <a:latin typeface="Gill Sans"/>
                <a:cs typeface="Gill Sans"/>
              </a:rPr>
              <a:t>Requirements</a:t>
            </a:r>
          </a:p>
          <a:p>
            <a:pPr>
              <a:lnSpc>
                <a:spcPct val="150000"/>
              </a:lnSpc>
            </a:pPr>
            <a:endParaRPr lang="en-GB" sz="1400" b="1" dirty="0">
              <a:latin typeface="Gill Sans"/>
              <a:cs typeface="Gill Sans"/>
            </a:endParaRPr>
          </a:p>
          <a:p>
            <a:pPr>
              <a:lnSpc>
                <a:spcPct val="150000"/>
              </a:lnSpc>
            </a:pPr>
            <a:r>
              <a:rPr lang="en-GB" sz="1400" dirty="0">
                <a:latin typeface="Gill Sans"/>
                <a:cs typeface="Gill Sans"/>
              </a:rPr>
              <a:t>Participants must bring their own laptops in order to carry out the </a:t>
            </a:r>
            <a:r>
              <a:rPr lang="en-GB" sz="1400" dirty="0" smtClean="0">
                <a:latin typeface="Gill Sans"/>
                <a:cs typeface="Gill Sans"/>
              </a:rPr>
              <a:t>exercises</a:t>
            </a:r>
            <a:r>
              <a:rPr lang="en-GB" sz="1400" dirty="0">
                <a:latin typeface="Gill Sans"/>
                <a:cs typeface="Gill Sans"/>
              </a:rPr>
              <a:t>, </a:t>
            </a:r>
            <a:r>
              <a:rPr lang="en-GB" sz="1400" b="1" dirty="0">
                <a:latin typeface="Gill Sans"/>
                <a:cs typeface="Gill Sans"/>
              </a:rPr>
              <a:t>with the necessary software pre-installed</a:t>
            </a:r>
            <a:r>
              <a:rPr lang="en-GB" sz="1400" dirty="0">
                <a:latin typeface="Gill Sans"/>
                <a:cs typeface="Gill Sans"/>
              </a:rPr>
              <a:t>:</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QGIS 2.14 LTR (or higher):</a:t>
            </a:r>
          </a:p>
          <a:p>
            <a:pPr>
              <a:lnSpc>
                <a:spcPct val="150000"/>
              </a:lnSpc>
            </a:pPr>
            <a:r>
              <a:rPr lang="en-GB" sz="1400" dirty="0">
                <a:latin typeface="Gill Sans"/>
                <a:cs typeface="Gill Sans"/>
                <a:hlinkClick r:id="rId2"/>
              </a:rPr>
              <a:t>http://qgis.org/en/site/forusers/download.html</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err="1">
                <a:latin typeface="Gill Sans"/>
                <a:cs typeface="Gill Sans"/>
              </a:rPr>
              <a:t>depthmapXnet</a:t>
            </a:r>
            <a:r>
              <a:rPr lang="en-GB" sz="1400" dirty="0">
                <a:latin typeface="Gill Sans"/>
                <a:cs typeface="Gill Sans"/>
              </a:rPr>
              <a:t> 0.35:</a:t>
            </a:r>
          </a:p>
          <a:p>
            <a:pPr>
              <a:lnSpc>
                <a:spcPct val="150000"/>
              </a:lnSpc>
            </a:pPr>
            <a:r>
              <a:rPr lang="en-GB" sz="1400" dirty="0">
                <a:latin typeface="Gill Sans"/>
                <a:cs typeface="Gill Sans"/>
                <a:hlinkClick r:id="rId3"/>
              </a:rPr>
              <a:t>http://archtech.gr/varoudis/depthmapX/?dir=depthmapXnet</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Toolkit:</a:t>
            </a:r>
          </a:p>
          <a:p>
            <a:pPr>
              <a:lnSpc>
                <a:spcPct val="150000"/>
              </a:lnSpc>
            </a:pPr>
            <a:r>
              <a:rPr lang="en-GB" sz="1400" dirty="0">
                <a:latin typeface="Gill Sans"/>
                <a:cs typeface="Gill Sans"/>
                <a:hlinkClick r:id="rId4"/>
              </a:rPr>
              <a:t>https://github.com/SpaceGroupUCL/qgisSpaceSyntaxToolkit/wiki/Installation</a:t>
            </a:r>
            <a:r>
              <a:rPr lang="en-GB" sz="1400" dirty="0">
                <a:latin typeface="Gill Sans"/>
                <a:cs typeface="Gill Sans"/>
              </a:rPr>
              <a:t> </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Tree>
    <p:extLst>
      <p:ext uri="{BB962C8B-B14F-4D97-AF65-F5344CB8AC3E}">
        <p14:creationId xmlns:p14="http://schemas.microsoft.com/office/powerpoint/2010/main" val="35716610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Changing intervals: custom range with Choice</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err="1">
                <a:solidFill>
                  <a:srgbClr val="FF6600"/>
                </a:solidFill>
                <a:latin typeface="Gill Sans"/>
                <a:cs typeface="Gill Sans"/>
              </a:rPr>
              <a:t>Visualisation</a:t>
            </a:r>
            <a:r>
              <a:rPr lang="en-US" dirty="0">
                <a:solidFill>
                  <a:srgbClr val="FF6600"/>
                </a:solidFill>
                <a:latin typeface="Gill Sans"/>
                <a:cs typeface="Gill Sans"/>
              </a:rPr>
              <a:t> and discussion of the results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11.57.18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802" y="1154631"/>
            <a:ext cx="9059796" cy="5760000"/>
          </a:xfrm>
          <a:prstGeom prst="rect">
            <a:avLst/>
          </a:prstGeom>
        </p:spPr>
      </p:pic>
    </p:spTree>
    <p:extLst>
      <p:ext uri="{BB962C8B-B14F-4D97-AF65-F5344CB8AC3E}">
        <p14:creationId xmlns:p14="http://schemas.microsoft.com/office/powerpoint/2010/main" val="34432280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99013" y="635702"/>
            <a:ext cx="4345805" cy="5739117"/>
          </a:xfrm>
          <a:prstGeom prst="rect">
            <a:avLst/>
          </a:prstGeom>
        </p:spPr>
      </p:pic>
    </p:spTree>
    <p:extLst>
      <p:ext uri="{BB962C8B-B14F-4D97-AF65-F5344CB8AC3E}">
        <p14:creationId xmlns:p14="http://schemas.microsoft.com/office/powerpoint/2010/main" val="7236672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52363"/>
          </a:xfrm>
          <a:prstGeom prst="rect">
            <a:avLst/>
          </a:prstGeom>
          <a:noFill/>
        </p:spPr>
        <p:txBody>
          <a:bodyPr wrap="square" rtlCol="0">
            <a:spAutoFit/>
          </a:bodyPr>
          <a:lstStyle/>
          <a:p>
            <a:pPr>
              <a:lnSpc>
                <a:spcPct val="150000"/>
              </a:lnSpc>
            </a:pPr>
            <a:r>
              <a:rPr lang="en-GB" sz="1400" b="1" dirty="0">
                <a:latin typeface="Gill Sans"/>
                <a:cs typeface="Gill Sans"/>
              </a:rPr>
              <a:t>Preparing other urban data </a:t>
            </a:r>
            <a:r>
              <a:rPr lang="en-GB" sz="1400" b="1" dirty="0" smtClean="0">
                <a:latin typeface="Gill Sans"/>
                <a:cs typeface="Gill Sans"/>
              </a:rPr>
              <a:t>layers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Urban Data Input Tool: recoding frontages, entrances and land use surveys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Creating the data layer</a:t>
            </a: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Drawing new features</a:t>
            </a: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Updating features</a:t>
            </a: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Viewing the attributes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3</a:t>
            </a:r>
          </a:p>
        </p:txBody>
      </p:sp>
      <p:sp>
        <p:nvSpPr>
          <p:cNvPr id="8" name="Oval 7"/>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3" name="Rectangle 2">
            <a:extLst>
              <a:ext uri="{FF2B5EF4-FFF2-40B4-BE49-F238E27FC236}">
                <a16:creationId xmlns="" xmlns:a16="http://schemas.microsoft.com/office/drawing/2014/main" id="{C8765E5C-1233-48D0-BF58-3932883ED395}"/>
              </a:ext>
            </a:extLst>
          </p:cNvPr>
          <p:cNvSpPr/>
          <p:nvPr/>
        </p:nvSpPr>
        <p:spPr>
          <a:xfrm>
            <a:off x="814270" y="5842056"/>
            <a:ext cx="8463293" cy="738664"/>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Urban Data Input Tool is a plugin to ease aid the input of urban data like frontage type, entrance type and land use type as per Space Syntax Limited standards. The Space Syntax community is the key users for the plugin. The display styles and categories included are as per Space Syntax Limited Standards. </a:t>
            </a:r>
            <a:endParaRPr lang="en-US" sz="1400"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b="4582"/>
          <a:stretch/>
        </p:blipFill>
        <p:spPr>
          <a:xfrm>
            <a:off x="951765" y="891766"/>
            <a:ext cx="8122471" cy="4862352"/>
          </a:xfrm>
          <a:prstGeom prst="rect">
            <a:avLst/>
          </a:prstGeom>
        </p:spPr>
      </p:pic>
      <p:sp>
        <p:nvSpPr>
          <p:cNvPr id="11" name="Oval 10"/>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3848356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8" name="Rectangle 7">
            <a:extLst>
              <a:ext uri="{FF2B5EF4-FFF2-40B4-BE49-F238E27FC236}">
                <a16:creationId xmlns="" xmlns:a16="http://schemas.microsoft.com/office/drawing/2014/main" id="{49227C21-D93A-4286-8576-D65D00416CBE}"/>
              </a:ext>
            </a:extLst>
          </p:cNvPr>
          <p:cNvSpPr/>
          <p:nvPr/>
        </p:nvSpPr>
        <p:spPr>
          <a:xfrm>
            <a:off x="41077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a:t>
            </a:r>
            <a:r>
              <a:rPr lang="en-GB" sz="1100" b="1" dirty="0" smtClean="0">
                <a:solidFill>
                  <a:srgbClr val="24292E"/>
                </a:solidFill>
                <a:latin typeface="Arial" panose="020B0604020202020204" pitchFamily="34" charset="0"/>
                <a:cs typeface="Arial" panose="020B0604020202020204" pitchFamily="34" charset="0"/>
              </a:rPr>
              <a:t>survey</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72954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a:t>
            </a:r>
            <a:r>
              <a:rPr lang="en-GB" sz="1100" b="1" dirty="0" smtClean="0">
                <a:solidFill>
                  <a:srgbClr val="24292E"/>
                </a:solidFill>
                <a:latin typeface="Arial" panose="020B0604020202020204" pitchFamily="34" charset="0"/>
                <a:cs typeface="Arial" panose="020B0604020202020204" pitchFamily="34" charset="0"/>
              </a:rPr>
              <a:t>survey</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B3144D15-9323-478E-9052-80288AA06CCD}"/>
              </a:ext>
            </a:extLst>
          </p:cNvPr>
          <p:cNvSpPr/>
          <p:nvPr/>
        </p:nvSpPr>
        <p:spPr>
          <a:xfrm>
            <a:off x="6279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a:t>
            </a:r>
            <a:r>
              <a:rPr lang="en-GB" sz="1100" b="1" dirty="0" smtClean="0">
                <a:solidFill>
                  <a:srgbClr val="24292E"/>
                </a:solidFill>
                <a:latin typeface="Arial" panose="020B0604020202020204" pitchFamily="34" charset="0"/>
                <a:cs typeface="Arial" panose="020B0604020202020204" pitchFamily="34" charset="0"/>
              </a:rPr>
              <a:t>survey</a:t>
            </a:r>
            <a:endParaRPr lang="en-US" sz="1100" b="1" dirty="0">
              <a:solidFill>
                <a:srgbClr val="24292E"/>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 xmlns:a16="http://schemas.microsoft.com/office/drawing/2014/main"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l="34828" r="35238"/>
          <a:stretch/>
        </p:blipFill>
        <p:spPr>
          <a:xfrm>
            <a:off x="703969" y="704312"/>
            <a:ext cx="2505494" cy="5020976"/>
          </a:xfrm>
          <a:prstGeom prst="rect">
            <a:avLst/>
          </a:prstGeom>
        </p:spPr>
      </p:pic>
      <p:pic>
        <p:nvPicPr>
          <p:cNvPr id="14" name="Picture 13">
            <a:extLst>
              <a:ext uri="{FF2B5EF4-FFF2-40B4-BE49-F238E27FC236}">
                <a16:creationId xmlns="" xmlns:a16="http://schemas.microsoft.com/office/drawing/2014/main" id="{FF07EDF8-71F8-4029-ADB9-506119322DE7}"/>
              </a:ext>
            </a:extLst>
          </p:cNvPr>
          <p:cNvPicPr>
            <a:picLocks noChangeAspect="1"/>
          </p:cNvPicPr>
          <p:nvPr/>
        </p:nvPicPr>
        <p:blipFill rotWithShape="1">
          <a:blip r:embed="rId3">
            <a:extLst>
              <a:ext uri="{28A0092B-C50C-407E-A947-70E740481C1C}">
                <a14:useLocalDpi xmlns:a14="http://schemas.microsoft.com/office/drawing/2010/main" val="0"/>
              </a:ext>
            </a:extLst>
          </a:blip>
          <a:srcRect l="35025" r="35099" b="4582"/>
          <a:stretch/>
        </p:blipFill>
        <p:spPr>
          <a:xfrm>
            <a:off x="7411781" y="701744"/>
            <a:ext cx="2505229" cy="5019669"/>
          </a:xfrm>
          <a:prstGeom prst="rect">
            <a:avLst/>
          </a:prstGeom>
        </p:spPr>
      </p:pic>
      <p:pic>
        <p:nvPicPr>
          <p:cNvPr id="15" name="Picture 14">
            <a:extLst>
              <a:ext uri="{FF2B5EF4-FFF2-40B4-BE49-F238E27FC236}">
                <a16:creationId xmlns="" xmlns:a16="http://schemas.microsoft.com/office/drawing/2014/main" id="{FF07EDF8-71F8-4029-ADB9-506119322DE7}"/>
              </a:ext>
            </a:extLst>
          </p:cNvPr>
          <p:cNvPicPr>
            <a:picLocks noChangeAspect="1"/>
          </p:cNvPicPr>
          <p:nvPr/>
        </p:nvPicPr>
        <p:blipFill rotWithShape="1">
          <a:blip r:embed="rId4">
            <a:extLst>
              <a:ext uri="{28A0092B-C50C-407E-A947-70E740481C1C}">
                <a14:useLocalDpi xmlns:a14="http://schemas.microsoft.com/office/drawing/2010/main" val="0"/>
              </a:ext>
            </a:extLst>
          </a:blip>
          <a:srcRect l="34945" r="35296" b="4699"/>
          <a:stretch/>
        </p:blipFill>
        <p:spPr>
          <a:xfrm>
            <a:off x="4121503" y="687112"/>
            <a:ext cx="2505229" cy="5042874"/>
          </a:xfrm>
          <a:prstGeom prst="rect">
            <a:avLst/>
          </a:prstGeom>
        </p:spPr>
      </p:pic>
      <p:sp>
        <p:nvSpPr>
          <p:cNvPr id="17" name="Oval 16"/>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4957864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8" name="Rectangle 7">
            <a:extLst>
              <a:ext uri="{FF2B5EF4-FFF2-40B4-BE49-F238E27FC236}">
                <a16:creationId xmlns="" xmlns:a16="http://schemas.microsoft.com/office/drawing/2014/main" id="{49227C21-D93A-4286-8576-D65D00416CBE}"/>
              </a:ext>
            </a:extLst>
          </p:cNvPr>
          <p:cNvSpPr/>
          <p:nvPr/>
        </p:nvSpPr>
        <p:spPr>
          <a:xfrm>
            <a:off x="41077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tool</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72954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tool</a:t>
            </a:r>
            <a:endParaRPr lang="en-US" sz="1100" b="1"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2" name="Picture 11">
            <a:extLst>
              <a:ext uri="{FF2B5EF4-FFF2-40B4-BE49-F238E27FC236}">
                <a16:creationId xmlns="" xmlns:a16="http://schemas.microsoft.com/office/drawing/2014/main" id="{23F3DDD4-E9FC-46E3-A049-57DFC6103FB0}"/>
              </a:ext>
            </a:extLst>
          </p:cNvPr>
          <p:cNvPicPr>
            <a:picLocks noChangeAspect="1"/>
          </p:cNvPicPr>
          <p:nvPr/>
        </p:nvPicPr>
        <p:blipFill>
          <a:blip r:embed="rId3"/>
          <a:stretch>
            <a:fillRect/>
          </a:stretch>
        </p:blipFill>
        <p:spPr>
          <a:xfrm>
            <a:off x="4045970" y="709613"/>
            <a:ext cx="2626860" cy="4916487"/>
          </a:xfrm>
          <a:prstGeom prst="rect">
            <a:avLst/>
          </a:prstGeom>
        </p:spPr>
      </p:pic>
      <p:pic>
        <p:nvPicPr>
          <p:cNvPr id="13" name="Picture 12">
            <a:extLst>
              <a:ext uri="{FF2B5EF4-FFF2-40B4-BE49-F238E27FC236}">
                <a16:creationId xmlns="" xmlns:a16="http://schemas.microsoft.com/office/drawing/2014/main" id="{52D6D72E-ECBF-4794-A6BA-DA390B032482}"/>
              </a:ext>
            </a:extLst>
          </p:cNvPr>
          <p:cNvPicPr>
            <a:picLocks noChangeAspect="1"/>
          </p:cNvPicPr>
          <p:nvPr/>
        </p:nvPicPr>
        <p:blipFill>
          <a:blip r:embed="rId4"/>
          <a:stretch>
            <a:fillRect/>
          </a:stretch>
        </p:blipFill>
        <p:spPr>
          <a:xfrm>
            <a:off x="7265415" y="693467"/>
            <a:ext cx="2665986" cy="4943550"/>
          </a:xfrm>
          <a:prstGeom prst="rect">
            <a:avLst/>
          </a:prstGeom>
        </p:spPr>
      </p:pic>
      <p:sp>
        <p:nvSpPr>
          <p:cNvPr id="16" name="Rectangle 15">
            <a:extLst>
              <a:ext uri="{FF2B5EF4-FFF2-40B4-BE49-F238E27FC236}">
                <a16:creationId xmlns="" xmlns:a16="http://schemas.microsoft.com/office/drawing/2014/main" id="{B3144D15-9323-478E-9052-80288AA06CCD}"/>
              </a:ext>
            </a:extLst>
          </p:cNvPr>
          <p:cNvSpPr/>
          <p:nvPr/>
        </p:nvSpPr>
        <p:spPr>
          <a:xfrm>
            <a:off x="6279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tool</a:t>
            </a:r>
            <a:endParaRPr lang="en-US" sz="1100" b="1" dirty="0">
              <a:solidFill>
                <a:srgbClr val="24292E"/>
              </a:solidFill>
              <a:latin typeface="Arial" panose="020B0604020202020204" pitchFamily="34" charset="0"/>
              <a:cs typeface="Arial" panose="020B0604020202020204" pitchFamily="34" charset="0"/>
            </a:endParaRPr>
          </a:p>
        </p:txBody>
      </p:sp>
      <p:sp>
        <p:nvSpPr>
          <p:cNvPr id="11" name="Oval 10"/>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9593216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Frontage tool</a:t>
            </a:r>
            <a:endParaRPr lang="en-US" dirty="0">
              <a:solidFill>
                <a:srgbClr val="FF6600"/>
              </a:solidFill>
              <a:latin typeface="Gill Sans"/>
              <a:cs typeface="Gill Sans"/>
            </a:endParaRPr>
          </a:p>
        </p:txBody>
      </p:sp>
      <p:sp>
        <p:nvSpPr>
          <p:cNvPr id="3" name="Rectangle 2">
            <a:extLst>
              <a:ext uri="{FF2B5EF4-FFF2-40B4-BE49-F238E27FC236}">
                <a16:creationId xmlns=""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3644900" y="893849"/>
            <a:ext cx="8463293" cy="600164"/>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Frontage layer</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Using buildings/block dataset</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Without using building/block dataset</a:t>
            </a:r>
            <a:endParaRPr lang="en-US" sz="1100"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1" name="Picture 10">
            <a:extLst>
              <a:ext uri="{FF2B5EF4-FFF2-40B4-BE49-F238E27FC236}">
                <a16:creationId xmlns="" xmlns:a16="http://schemas.microsoft.com/office/drawing/2014/main" id="{97EE2C9B-7165-4ED1-BB63-3583C8EA5CB8}"/>
              </a:ext>
            </a:extLst>
          </p:cNvPr>
          <p:cNvPicPr>
            <a:picLocks noChangeAspect="1"/>
          </p:cNvPicPr>
          <p:nvPr/>
        </p:nvPicPr>
        <p:blipFill>
          <a:blip r:embed="rId3"/>
          <a:stretch>
            <a:fillRect/>
          </a:stretch>
        </p:blipFill>
        <p:spPr>
          <a:xfrm>
            <a:off x="7867649" y="895023"/>
            <a:ext cx="1466850" cy="1085850"/>
          </a:xfrm>
          <a:prstGeom prst="rect">
            <a:avLst/>
          </a:prstGeom>
        </p:spPr>
      </p:pic>
      <p:sp>
        <p:nvSpPr>
          <p:cNvPr id="14" name="Rectangle 13">
            <a:extLst>
              <a:ext uri="{FF2B5EF4-FFF2-40B4-BE49-F238E27FC236}">
                <a16:creationId xmlns=""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A3487DB7-77FF-4A0C-AF00-B5330E59A3B7}"/>
              </a:ext>
            </a:extLst>
          </p:cNvPr>
          <p:cNvSpPr/>
          <p:nvPr/>
        </p:nvSpPr>
        <p:spPr>
          <a:xfrm>
            <a:off x="3540753" y="501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 xmlns:a16="http://schemas.microsoft.com/office/drawing/2014/main"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 xmlns:a16="http://schemas.microsoft.com/office/drawing/2014/main" id="{318A7DF0-90DC-43F8-A36A-D63D857018D5}"/>
              </a:ext>
            </a:extLst>
          </p:cNvPr>
          <p:cNvCxnSpPr/>
          <p:nvPr/>
        </p:nvCxnSpPr>
        <p:spPr bwMode="auto">
          <a:xfrm>
            <a:off x="3155950" y="51392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Rectangle 21">
            <a:extLst>
              <a:ext uri="{FF2B5EF4-FFF2-40B4-BE49-F238E27FC236}">
                <a16:creationId xmlns="" xmlns:a16="http://schemas.microsoft.com/office/drawing/2014/main" id="{2EB3D03E-B7DC-4D7A-AC4B-33C4B9AC7D51}"/>
              </a:ext>
            </a:extLst>
          </p:cNvPr>
          <p:cNvSpPr/>
          <p:nvPr/>
        </p:nvSpPr>
        <p:spPr>
          <a:xfrm>
            <a:off x="3540753" y="53093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Hide lines with no data</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 xmlns:a16="http://schemas.microsoft.com/office/drawing/2014/main" id="{CA1030B8-7BFE-46E4-B899-78918EAD0FCC}"/>
              </a:ext>
            </a:extLst>
          </p:cNvPr>
          <p:cNvCxnSpPr/>
          <p:nvPr/>
        </p:nvCxnSpPr>
        <p:spPr bwMode="auto">
          <a:xfrm>
            <a:off x="3155950" y="54313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 name="Oval 16"/>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6600947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Frontage tool</a:t>
            </a:r>
            <a:endParaRPr lang="en-US" dirty="0">
              <a:solidFill>
                <a:srgbClr val="FF6600"/>
              </a:solidFill>
              <a:latin typeface="Gill Sans"/>
              <a:cs typeface="Gill Sans"/>
            </a:endParaRPr>
          </a:p>
        </p:txBody>
      </p:sp>
      <p:pic>
        <p:nvPicPr>
          <p:cNvPr id="17" name="Picture 16">
            <a:extLst>
              <a:ext uri="{FF2B5EF4-FFF2-40B4-BE49-F238E27FC236}">
                <a16:creationId xmlns="" xmlns:a16="http://schemas.microsoft.com/office/drawing/2014/main" id="{FF07EDF8-71F8-4029-ADB9-506119322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130" y="522288"/>
            <a:ext cx="9366291" cy="5618661"/>
          </a:xfrm>
          <a:prstGeom prst="rect">
            <a:avLst/>
          </a:prstGeom>
        </p:spPr>
      </p:pic>
      <p:sp>
        <p:nvSpPr>
          <p:cNvPr id="4" name="Oval 3"/>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9935990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D09380F8-FD28-4B2E-917B-A028EA7AF74B}"/>
              </a:ext>
            </a:extLst>
          </p:cNvPr>
          <p:cNvPicPr>
            <a:picLocks noChangeAspect="1"/>
          </p:cNvPicPr>
          <p:nvPr/>
        </p:nvPicPr>
        <p:blipFill>
          <a:blip r:embed="rId2"/>
          <a:stretch>
            <a:fillRect/>
          </a:stretch>
        </p:blipFill>
        <p:spPr>
          <a:xfrm>
            <a:off x="655070" y="709613"/>
            <a:ext cx="2626860" cy="49164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Entrance tool</a:t>
            </a:r>
            <a:endParaRPr lang="en-US" dirty="0">
              <a:solidFill>
                <a:srgbClr val="FF6600"/>
              </a:solidFill>
              <a:latin typeface="Gill Sans"/>
              <a:cs typeface="Gill Sans"/>
            </a:endParaRPr>
          </a:p>
        </p:txBody>
      </p:sp>
      <p:sp>
        <p:nvSpPr>
          <p:cNvPr id="3" name="Rectangle 2">
            <a:extLst>
              <a:ext uri="{FF2B5EF4-FFF2-40B4-BE49-F238E27FC236}">
                <a16:creationId xmlns=""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Entrance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 xmlns:a16="http://schemas.microsoft.com/office/drawing/2014/main"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 xmlns:a16="http://schemas.microsoft.com/office/drawing/2014/main"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6" name="Picture 5">
            <a:extLst>
              <a:ext uri="{FF2B5EF4-FFF2-40B4-BE49-F238E27FC236}">
                <a16:creationId xmlns="" xmlns:a16="http://schemas.microsoft.com/office/drawing/2014/main" id="{EEA8D5D0-E8A0-40F7-B77C-A9F6F747F725}"/>
              </a:ext>
            </a:extLst>
          </p:cNvPr>
          <p:cNvPicPr>
            <a:picLocks noChangeAspect="1"/>
          </p:cNvPicPr>
          <p:nvPr/>
        </p:nvPicPr>
        <p:blipFill>
          <a:blip r:embed="rId3"/>
          <a:stretch>
            <a:fillRect/>
          </a:stretch>
        </p:blipFill>
        <p:spPr>
          <a:xfrm>
            <a:off x="7875587" y="1019968"/>
            <a:ext cx="1800225" cy="847725"/>
          </a:xfrm>
          <a:prstGeom prst="rect">
            <a:avLst/>
          </a:prstGeom>
        </p:spPr>
      </p:pic>
      <p:sp>
        <p:nvSpPr>
          <p:cNvPr id="18" name="Oval 17"/>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6247844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b="4699"/>
          <a:stretch/>
        </p:blipFill>
        <p:spPr>
          <a:xfrm>
            <a:off x="917130" y="522288"/>
            <a:ext cx="9368094" cy="5611812"/>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Entrance tool</a:t>
            </a:r>
            <a:endParaRPr lang="en-US" dirty="0">
              <a:solidFill>
                <a:srgbClr val="FF6600"/>
              </a:solidFill>
              <a:latin typeface="Gill Sans"/>
              <a:cs typeface="Gill Sans"/>
            </a:endParaRPr>
          </a:p>
        </p:txBody>
      </p:sp>
      <p:sp>
        <p:nvSpPr>
          <p:cNvPr id="4" name="Oval 3"/>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107136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4275528"/>
          </a:xfrm>
          <a:prstGeom prst="rect">
            <a:avLst/>
          </a:prstGeom>
          <a:noFill/>
        </p:spPr>
        <p:txBody>
          <a:bodyPr wrap="square" rtlCol="0">
            <a:spAutoFit/>
          </a:bodyPr>
          <a:lstStyle/>
          <a:p>
            <a:pPr>
              <a:lnSpc>
                <a:spcPct val="150000"/>
              </a:lnSpc>
            </a:pPr>
            <a:r>
              <a:rPr lang="en-GB" sz="1400" b="1" dirty="0">
                <a:latin typeface="Gill Sans"/>
                <a:cs typeface="Gill Sans"/>
              </a:rPr>
              <a:t>Programme</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09:30 	Introduction to the workshop</a:t>
            </a:r>
          </a:p>
          <a:p>
            <a:pPr>
              <a:lnSpc>
                <a:spcPct val="150000"/>
              </a:lnSpc>
            </a:pPr>
            <a:r>
              <a:rPr lang="en-GB" sz="1400" dirty="0">
                <a:latin typeface="Gill Sans"/>
                <a:cs typeface="Gill Sans"/>
              </a:rPr>
              <a:t>09:45 	Overview of space syntax and the SST project</a:t>
            </a:r>
          </a:p>
          <a:p>
            <a:pPr>
              <a:lnSpc>
                <a:spcPct val="150000"/>
              </a:lnSpc>
            </a:pPr>
            <a:r>
              <a:rPr lang="en-GB" sz="1400" dirty="0">
                <a:latin typeface="Gill Sans"/>
                <a:cs typeface="Gill Sans"/>
              </a:rPr>
              <a:t>10:00	Task 1: Preparing and analysing axial models</a:t>
            </a:r>
          </a:p>
          <a:p>
            <a:pPr>
              <a:lnSpc>
                <a:spcPct val="150000"/>
              </a:lnSpc>
            </a:pPr>
            <a:r>
              <a:rPr lang="en-GB" sz="1400" b="1" dirty="0">
                <a:latin typeface="Gill Sans"/>
                <a:cs typeface="Gill Sans"/>
              </a:rPr>
              <a:t>11:00	Break</a:t>
            </a:r>
          </a:p>
          <a:p>
            <a:pPr>
              <a:lnSpc>
                <a:spcPct val="150000"/>
              </a:lnSpc>
            </a:pPr>
            <a:r>
              <a:rPr lang="en-GB" sz="1400" dirty="0">
                <a:latin typeface="Gill Sans"/>
                <a:cs typeface="Gill Sans"/>
              </a:rPr>
              <a:t>11:45	Task 2: Preparing and analysing road centre line models</a:t>
            </a:r>
          </a:p>
          <a:p>
            <a:pPr>
              <a:lnSpc>
                <a:spcPct val="150000"/>
              </a:lnSpc>
            </a:pPr>
            <a:r>
              <a:rPr lang="en-GB" sz="1400" dirty="0">
                <a:latin typeface="Gill Sans"/>
                <a:cs typeface="Gill Sans"/>
              </a:rPr>
              <a:t>12:30	Visualisation and discussion of the results</a:t>
            </a:r>
            <a:endParaRPr lang="en-GB" sz="1400" b="1" dirty="0">
              <a:latin typeface="Gill Sans"/>
              <a:cs typeface="Gill Sans"/>
            </a:endParaRPr>
          </a:p>
          <a:p>
            <a:pPr>
              <a:lnSpc>
                <a:spcPct val="150000"/>
              </a:lnSpc>
            </a:pPr>
            <a:r>
              <a:rPr lang="en-GB" sz="1400" b="1" dirty="0">
                <a:latin typeface="Gill Sans"/>
                <a:cs typeface="Gill Sans"/>
              </a:rPr>
              <a:t>13:00	Lunch Break</a:t>
            </a:r>
            <a:endParaRPr lang="en-GB" sz="1400" dirty="0">
              <a:latin typeface="Gill Sans"/>
              <a:cs typeface="Gill Sans"/>
            </a:endParaRPr>
          </a:p>
          <a:p>
            <a:pPr>
              <a:lnSpc>
                <a:spcPct val="150000"/>
              </a:lnSpc>
            </a:pPr>
            <a:r>
              <a:rPr lang="en-GB" sz="1400" dirty="0">
                <a:latin typeface="Gill Sans"/>
                <a:cs typeface="Gill Sans"/>
              </a:rPr>
              <a:t>14:00	Task 3: Preparing other urban data layers</a:t>
            </a:r>
          </a:p>
          <a:p>
            <a:pPr>
              <a:lnSpc>
                <a:spcPct val="150000"/>
              </a:lnSpc>
            </a:pPr>
            <a:r>
              <a:rPr lang="en-GB" sz="1400" dirty="0">
                <a:latin typeface="Gill Sans"/>
                <a:cs typeface="Gill Sans"/>
              </a:rPr>
              <a:t>15:00	Task 4: Connecting and analysing the various results</a:t>
            </a:r>
          </a:p>
          <a:p>
            <a:pPr>
              <a:lnSpc>
                <a:spcPct val="150000"/>
              </a:lnSpc>
            </a:pPr>
            <a:r>
              <a:rPr lang="en-GB" sz="1400" dirty="0">
                <a:latin typeface="Gill Sans"/>
                <a:cs typeface="Gill Sans"/>
              </a:rPr>
              <a:t>16:00	Discussion on QGIS methods for space syntax research</a:t>
            </a:r>
          </a:p>
          <a:p>
            <a:pPr>
              <a:lnSpc>
                <a:spcPct val="150000"/>
              </a:lnSpc>
            </a:pPr>
            <a:r>
              <a:rPr lang="en-GB" sz="1400" b="1" dirty="0">
                <a:latin typeface="Gill Sans"/>
                <a:cs typeface="Gill Sans"/>
              </a:rPr>
              <a:t>16:30	Close</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Tree>
    <p:extLst>
      <p:ext uri="{BB962C8B-B14F-4D97-AF65-F5344CB8AC3E}">
        <p14:creationId xmlns:p14="http://schemas.microsoft.com/office/powerpoint/2010/main" val="26687917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Land use tool</a:t>
            </a:r>
            <a:endParaRPr lang="en-US" dirty="0">
              <a:solidFill>
                <a:srgbClr val="FF6600"/>
              </a:solidFill>
              <a:latin typeface="Gill Sans"/>
              <a:cs typeface="Gill Sans"/>
            </a:endParaRPr>
          </a:p>
        </p:txBody>
      </p:sp>
      <p:sp>
        <p:nvSpPr>
          <p:cNvPr id="3" name="Rectangle 2">
            <a:extLst>
              <a:ext uri="{FF2B5EF4-FFF2-40B4-BE49-F238E27FC236}">
                <a16:creationId xmlns=""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Land use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09651710-E5D5-4B4E-8378-A03186D163CC}"/>
              </a:ext>
            </a:extLst>
          </p:cNvPr>
          <p:cNvSpPr/>
          <p:nvPr/>
        </p:nvSpPr>
        <p:spPr>
          <a:xfrm>
            <a:off x="3636003" y="410791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 xmlns:a16="http://schemas.microsoft.com/office/drawing/2014/main" id="{7914BFCD-3409-4234-8017-3EDA0E45D7D1}"/>
              </a:ext>
            </a:extLst>
          </p:cNvPr>
          <p:cNvCxnSpPr/>
          <p:nvPr/>
        </p:nvCxnSpPr>
        <p:spPr bwMode="auto">
          <a:xfrm>
            <a:off x="3251200" y="425537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 xmlns:a16="http://schemas.microsoft.com/office/drawing/2014/main"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5" name="Picture 4">
            <a:extLst>
              <a:ext uri="{FF2B5EF4-FFF2-40B4-BE49-F238E27FC236}">
                <a16:creationId xmlns="" xmlns:a16="http://schemas.microsoft.com/office/drawing/2014/main" id="{8254BCBA-ED16-4C09-8B8E-F0BF025CF586}"/>
              </a:ext>
            </a:extLst>
          </p:cNvPr>
          <p:cNvPicPr>
            <a:picLocks noChangeAspect="1"/>
          </p:cNvPicPr>
          <p:nvPr/>
        </p:nvPicPr>
        <p:blipFill>
          <a:blip r:embed="rId2"/>
          <a:stretch>
            <a:fillRect/>
          </a:stretch>
        </p:blipFill>
        <p:spPr>
          <a:xfrm>
            <a:off x="7876546" y="965666"/>
            <a:ext cx="1447800" cy="4029075"/>
          </a:xfrm>
          <a:prstGeom prst="rect">
            <a:avLst/>
          </a:prstGeom>
        </p:spPr>
      </p:pic>
      <p:pic>
        <p:nvPicPr>
          <p:cNvPr id="18" name="Picture 17">
            <a:extLst>
              <a:ext uri="{FF2B5EF4-FFF2-40B4-BE49-F238E27FC236}">
                <a16:creationId xmlns="" xmlns:a16="http://schemas.microsoft.com/office/drawing/2014/main" id="{A0CDBA06-A95D-4CAC-B070-96BE0D5D93F7}"/>
              </a:ext>
            </a:extLst>
          </p:cNvPr>
          <p:cNvPicPr>
            <a:picLocks noChangeAspect="1"/>
          </p:cNvPicPr>
          <p:nvPr/>
        </p:nvPicPr>
        <p:blipFill>
          <a:blip r:embed="rId3"/>
          <a:stretch>
            <a:fillRect/>
          </a:stretch>
        </p:blipFill>
        <p:spPr>
          <a:xfrm>
            <a:off x="585215" y="693467"/>
            <a:ext cx="2665986" cy="4943550"/>
          </a:xfrm>
          <a:prstGeom prst="rect">
            <a:avLst/>
          </a:prstGeom>
        </p:spPr>
      </p:pic>
      <p:sp>
        <p:nvSpPr>
          <p:cNvPr id="22" name="Rectangle 21">
            <a:extLst>
              <a:ext uri="{FF2B5EF4-FFF2-40B4-BE49-F238E27FC236}">
                <a16:creationId xmlns="" xmlns:a16="http://schemas.microsoft.com/office/drawing/2014/main" id="{E5F7BA0B-6B94-48C9-AB33-77B500844B97}"/>
              </a:ext>
            </a:extLst>
          </p:cNvPr>
          <p:cNvSpPr/>
          <p:nvPr/>
        </p:nvSpPr>
        <p:spPr>
          <a:xfrm>
            <a:off x="3636003" y="308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Building data/ description</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 xmlns:a16="http://schemas.microsoft.com/office/drawing/2014/main" id="{7A52123E-0714-4438-89F8-677BB2201CD0}"/>
              </a:ext>
            </a:extLst>
          </p:cNvPr>
          <p:cNvCxnSpPr/>
          <p:nvPr/>
        </p:nvCxnSpPr>
        <p:spPr bwMode="auto">
          <a:xfrm>
            <a:off x="3251200" y="32346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 name="Oval 16"/>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5609830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b="4582"/>
          <a:stretch/>
        </p:blipFill>
        <p:spPr>
          <a:xfrm>
            <a:off x="917131" y="522290"/>
            <a:ext cx="9379394" cy="5614784"/>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Land use tool</a:t>
            </a:r>
            <a:endParaRPr lang="en-US" dirty="0">
              <a:solidFill>
                <a:srgbClr val="FF6600"/>
              </a:solidFill>
              <a:latin typeface="Gill Sans"/>
              <a:cs typeface="Gill Sans"/>
            </a:endParaRPr>
          </a:p>
        </p:txBody>
      </p:sp>
      <p:sp>
        <p:nvSpPr>
          <p:cNvPr id="4" name="Oval 3"/>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9039151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690206"/>
          </a:xfrm>
          <a:prstGeom prst="rect">
            <a:avLst/>
          </a:prstGeom>
          <a:noFill/>
        </p:spPr>
        <p:txBody>
          <a:bodyPr wrap="square" rtlCol="0">
            <a:spAutoFit/>
          </a:bodyPr>
          <a:lstStyle/>
          <a:p>
            <a:pPr>
              <a:lnSpc>
                <a:spcPct val="150000"/>
              </a:lnSpc>
            </a:pPr>
            <a:r>
              <a:rPr lang="en-GB" sz="1400" b="1" dirty="0">
                <a:latin typeface="Gill Sans"/>
                <a:cs typeface="Gill Sans"/>
              </a:rPr>
              <a:t>Connecting and analysing the various results</a:t>
            </a:r>
          </a:p>
          <a:p>
            <a:pPr marL="900113" indent="-900113">
              <a:lnSpc>
                <a:spcPct val="150000"/>
              </a:lnSpc>
            </a:pPr>
            <a:endParaRPr lang="en-GB" sz="1400" dirty="0">
              <a:latin typeface="Gill Sans"/>
              <a:cs typeface="Gill Sans"/>
            </a:endParaRPr>
          </a:p>
          <a:p>
            <a:pPr>
              <a:lnSpc>
                <a:spcPct val="150000"/>
              </a:lnSpc>
            </a:pPr>
            <a:r>
              <a:rPr lang="en-GB" sz="1400" dirty="0" smtClean="0">
                <a:latin typeface="Gill Sans"/>
                <a:cs typeface="Gill Sans"/>
              </a:rPr>
              <a:t>Catchment </a:t>
            </a:r>
            <a:r>
              <a:rPr lang="en-GB" sz="1400" dirty="0">
                <a:latin typeface="Gill Sans"/>
                <a:cs typeface="Gill Sans"/>
              </a:rPr>
              <a:t>Analyser: calculating service/catchment </a:t>
            </a:r>
            <a:r>
              <a:rPr lang="en-GB" sz="1400" dirty="0" smtClean="0">
                <a:latin typeface="Gill Sans"/>
                <a:cs typeface="Gill Sans"/>
              </a:rPr>
              <a:t>areas from </a:t>
            </a:r>
            <a:r>
              <a:rPr lang="en-GB" sz="1400" dirty="0">
                <a:latin typeface="Gill Sans"/>
                <a:cs typeface="Gill Sans"/>
              </a:rPr>
              <a:t>different locations (e.g. public transport nodes</a:t>
            </a:r>
            <a:r>
              <a:rPr lang="en-GB" sz="1400" dirty="0" smtClean="0">
                <a:latin typeface="Gill Sans"/>
                <a:cs typeface="Gill Sans"/>
              </a:rPr>
              <a:t>)</a:t>
            </a:r>
            <a:r>
              <a:rPr lang="en-GB" sz="1400" dirty="0">
                <a:latin typeface="Gill Sans"/>
                <a:cs typeface="Gill Sans"/>
              </a:rPr>
              <a:t> </a:t>
            </a:r>
            <a:r>
              <a:rPr lang="en-GB" sz="1400" dirty="0" smtClean="0">
                <a:latin typeface="Gill Sans"/>
                <a:cs typeface="Gill Sans"/>
              </a:rPr>
              <a:t>along </a:t>
            </a:r>
            <a:r>
              <a:rPr lang="en-GB" sz="1400" dirty="0">
                <a:latin typeface="Gill Sans"/>
                <a:cs typeface="Gill Sans"/>
              </a:rPr>
              <a:t>the road centreline </a:t>
            </a:r>
            <a:r>
              <a:rPr lang="en-GB" sz="1400" dirty="0" smtClean="0">
                <a:latin typeface="Gill Sans"/>
                <a:cs typeface="Gill Sans"/>
              </a:rPr>
              <a:t>network.</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a:t>
            </a:r>
            <a:r>
              <a:rPr lang="en-US" dirty="0" smtClean="0">
                <a:solidFill>
                  <a:srgbClr val="FF6600"/>
                </a:solidFill>
                <a:latin typeface="Gill Sans"/>
                <a:cs typeface="Gill Sans"/>
              </a:rPr>
              <a:t>4</a:t>
            </a:r>
            <a:endParaRPr lang="en-US" dirty="0">
              <a:solidFill>
                <a:srgbClr val="FF6600"/>
              </a:solidFill>
              <a:latin typeface="Gill Sans"/>
              <a:cs typeface="Gill Sans"/>
            </a:endParaRPr>
          </a:p>
        </p:txBody>
      </p:sp>
      <p:sp>
        <p:nvSpPr>
          <p:cNvPr id="5" name="Oval 4"/>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240" t="12624" r="23634" b="8896"/>
          <a:stretch/>
        </p:blipFill>
        <p:spPr>
          <a:xfrm>
            <a:off x="2572884" y="709613"/>
            <a:ext cx="6108700" cy="5245100"/>
          </a:xfrm>
          <a:prstGeom prst="rect">
            <a:avLst/>
          </a:prstGeom>
        </p:spPr>
      </p:pic>
      <p:sp>
        <p:nvSpPr>
          <p:cNvPr id="2" name="Rectangle 1"/>
          <p:cNvSpPr/>
          <p:nvPr/>
        </p:nvSpPr>
        <p:spPr>
          <a:xfrm>
            <a:off x="814271" y="5842056"/>
            <a:ext cx="9482254" cy="954107"/>
          </a:xfrm>
          <a:prstGeom prst="rect">
            <a:avLst/>
          </a:prstGeom>
        </p:spPr>
        <p:txBody>
          <a:bodyPr wrap="square">
            <a:spAutoFit/>
          </a:bodyPr>
          <a:lstStyle/>
          <a:p>
            <a:r>
              <a:rPr lang="en-GB" sz="1400" dirty="0"/>
              <a:t>This plugin takes a line-based network and point-based origin layer and calculated the distance from each segment within a given distance or list of distances to each of the origins. The tool outputs the catchment as lines and as a concave hull polygon layer. Credit for the concave hull functionality goes to the algorithm described by Adriano Moreira and Maribel </a:t>
            </a:r>
            <a:r>
              <a:rPr lang="en-GB" sz="1400" dirty="0" err="1"/>
              <a:t>Yasmina</a:t>
            </a:r>
            <a:r>
              <a:rPr lang="en-GB" sz="1400" dirty="0"/>
              <a:t> Santos.</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
        <p:nvSpPr>
          <p:cNvPr id="6" name="Oval 5"/>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610664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017-07-02 11.46.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99" y="664480"/>
            <a:ext cx="4993071" cy="5977620"/>
          </a:xfrm>
          <a:prstGeom prst="rect">
            <a:avLst/>
          </a:prstGeom>
        </p:spPr>
      </p:pic>
      <p:sp>
        <p:nvSpPr>
          <p:cNvPr id="4" name="Rectangle 3"/>
          <p:cNvSpPr/>
          <p:nvPr/>
        </p:nvSpPr>
        <p:spPr>
          <a:xfrm>
            <a:off x="5345113" y="709613"/>
            <a:ext cx="4951412" cy="5816976"/>
          </a:xfrm>
          <a:prstGeom prst="rect">
            <a:avLst/>
          </a:prstGeom>
        </p:spPr>
        <p:txBody>
          <a:bodyPr wrap="square">
            <a:spAutoFit/>
          </a:bodyPr>
          <a:lstStyle/>
          <a:p>
            <a:r>
              <a:rPr lang="en-GB" sz="1200" b="1" dirty="0"/>
              <a:t>Network layer</a:t>
            </a:r>
            <a:r>
              <a:rPr lang="en-GB" sz="1200" dirty="0"/>
              <a:t> Choose the line-based vector layer that comprises a topological network you want to analyse. (projected CRS only!!) </a:t>
            </a:r>
          </a:p>
          <a:p>
            <a:endParaRPr lang="en-GB" sz="1200" dirty="0"/>
          </a:p>
          <a:p>
            <a:r>
              <a:rPr lang="en-GB" sz="1200" b="1" dirty="0"/>
              <a:t>Origin layer</a:t>
            </a:r>
            <a:r>
              <a:rPr lang="en-GB" sz="1200" dirty="0"/>
              <a:t> Choose the point-based vector layer containing the origins from which catchment will be calculated.</a:t>
            </a:r>
          </a:p>
          <a:p>
            <a:endParaRPr lang="en-GB" sz="1200" b="1" dirty="0"/>
          </a:p>
          <a:p>
            <a:r>
              <a:rPr lang="en-GB" sz="1200" b="1" dirty="0"/>
              <a:t>Origin Names</a:t>
            </a:r>
            <a:r>
              <a:rPr lang="en-GB" sz="1200" dirty="0"/>
              <a:t> By default the origin names will be based on the feature ids. If checked the tool will run the catchment analysis based on the column selected. </a:t>
            </a:r>
          </a:p>
          <a:p>
            <a:r>
              <a:rPr lang="en-GB" sz="1200" dirty="0"/>
              <a:t> </a:t>
            </a:r>
          </a:p>
          <a:p>
            <a:r>
              <a:rPr lang="en-GB" sz="1200" b="1" dirty="0"/>
              <a:t>Cost Bands </a:t>
            </a:r>
            <a:r>
              <a:rPr lang="en-GB" sz="1200" dirty="0"/>
              <a:t>This sets the radius for the catchment analysis. For example, 400,800,1200,2000.</a:t>
            </a:r>
          </a:p>
          <a:p>
            <a:endParaRPr lang="en-GB" sz="1200" b="1" dirty="0"/>
          </a:p>
          <a:p>
            <a:r>
              <a:rPr lang="en-GB" sz="1200" b="1" dirty="0"/>
              <a:t>Network tolerance</a:t>
            </a:r>
            <a:r>
              <a:rPr lang="en-GB" sz="1200" dirty="0"/>
              <a:t> This is a tolerance for disconnected network. For example, it will connect lines that are within 1m by default.</a:t>
            </a:r>
          </a:p>
          <a:p>
            <a:endParaRPr lang="en-GB" sz="1200" dirty="0"/>
          </a:p>
          <a:p>
            <a:r>
              <a:rPr lang="en-GB" sz="1200" b="1" dirty="0"/>
              <a:t>Polygon tolerance</a:t>
            </a:r>
            <a:r>
              <a:rPr lang="en-GB" sz="1200" dirty="0"/>
              <a:t> The Catchment Analyser tool creates concave hull polygons from a specific origin. The polygon tolerance defines the level of 'concaveness' of the catchment. The lower the value, the more concave and the higher the value the more convex.</a:t>
            </a:r>
          </a:p>
          <a:p>
            <a:endParaRPr lang="en-GB" sz="1200" dirty="0"/>
          </a:p>
          <a:p>
            <a:r>
              <a:rPr lang="en-GB" sz="1200" b="1" dirty="0"/>
              <a:t>Catchment network</a:t>
            </a:r>
            <a:r>
              <a:rPr lang="en-GB" sz="1200" dirty="0"/>
              <a:t> The tool provides a catchment network output based on the original network layer with cost information on every origin. If checked the tool will generate the network as a temporary layer or as a shapefile using the browse button. </a:t>
            </a:r>
          </a:p>
          <a:p>
            <a:r>
              <a:rPr lang="en-GB" sz="1200" dirty="0"/>
              <a:t/>
            </a:r>
            <a:br>
              <a:rPr lang="en-GB" sz="1200" dirty="0"/>
            </a:br>
            <a:r>
              <a:rPr lang="en-GB" sz="1200" b="1" dirty="0"/>
              <a:t>Catchment polygon</a:t>
            </a:r>
            <a:r>
              <a:rPr lang="en-GB" sz="1200" dirty="0"/>
              <a:t> The tool provides a catchment polygon output for each origin and each specified cost. If checked the tool will generate the polygons as a temporary layer or as a shapefile using the browse button. </a:t>
            </a:r>
          </a:p>
        </p:txBody>
      </p:sp>
      <p:sp>
        <p:nvSpPr>
          <p:cNvPr id="23" name="TextBox 2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
        <p:nvSpPr>
          <p:cNvPr id="6" name="Oval 5"/>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6039118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336537"/>
          </a:xfrm>
          <a:prstGeom prst="rect">
            <a:avLst/>
          </a:prstGeom>
          <a:noFill/>
        </p:spPr>
        <p:txBody>
          <a:bodyPr wrap="square" rtlCol="0">
            <a:spAutoFit/>
          </a:bodyPr>
          <a:lstStyle/>
          <a:p>
            <a:pPr>
              <a:lnSpc>
                <a:spcPct val="150000"/>
              </a:lnSpc>
            </a:pPr>
            <a:r>
              <a:rPr lang="en-GB" sz="1400" b="1" dirty="0">
                <a:latin typeface="Gill Sans"/>
                <a:cs typeface="Gill Sans"/>
              </a:rPr>
              <a:t>Connecting and analysing the various </a:t>
            </a:r>
            <a:r>
              <a:rPr lang="en-GB" sz="1400" b="1" dirty="0" smtClean="0">
                <a:latin typeface="Gill Sans"/>
                <a:cs typeface="Gill Sans"/>
              </a:rPr>
              <a:t>results</a:t>
            </a:r>
          </a:p>
          <a:p>
            <a:pPr marL="900113" indent="-900113">
              <a:lnSpc>
                <a:spcPct val="150000"/>
              </a:lnSpc>
            </a:pPr>
            <a:endParaRPr lang="en-GB" sz="1400" dirty="0">
              <a:latin typeface="Gill Sans"/>
              <a:cs typeface="Gill Sans"/>
            </a:endParaRPr>
          </a:p>
          <a:p>
            <a:pPr marL="900113" indent="-900113">
              <a:lnSpc>
                <a:spcPct val="150000"/>
              </a:lnSpc>
              <a:buFont typeface="Arial"/>
              <a:buChar char="•"/>
            </a:pPr>
            <a:r>
              <a:rPr lang="en-GB" sz="1400" dirty="0" smtClean="0">
                <a:latin typeface="Gill Sans"/>
                <a:cs typeface="Gill Sans"/>
              </a:rPr>
              <a:t>Gate Transformer: preparing pedestrian counts</a:t>
            </a:r>
          </a:p>
          <a:p>
            <a:pPr marL="900113" indent="-900113">
              <a:lnSpc>
                <a:spcPct val="150000"/>
              </a:lnSpc>
              <a:buFont typeface="Arial"/>
              <a:buChar char="•"/>
            </a:pPr>
            <a:endParaRPr lang="en-GB" sz="1400" dirty="0">
              <a:latin typeface="Gill Sans"/>
              <a:cs typeface="Gill Sans"/>
            </a:endParaRPr>
          </a:p>
          <a:p>
            <a:pPr marL="900113" indent="-900113">
              <a:lnSpc>
                <a:spcPct val="150000"/>
              </a:lnSpc>
              <a:buFont typeface="Arial"/>
              <a:buChar char="•"/>
            </a:pPr>
            <a:r>
              <a:rPr lang="en-GB" sz="1400" dirty="0" smtClean="0">
                <a:latin typeface="Gill Sans"/>
                <a:cs typeface="Gill Sans"/>
              </a:rPr>
              <a:t>Connecting the results layers with pedestrian counts</a:t>
            </a:r>
          </a:p>
          <a:p>
            <a:pPr>
              <a:lnSpc>
                <a:spcPct val="150000"/>
              </a:lnSpc>
            </a:pPr>
            <a:endParaRPr lang="en-GB" sz="1400" dirty="0">
              <a:latin typeface="Gill Sans"/>
              <a:cs typeface="Gill Sans"/>
            </a:endParaRPr>
          </a:p>
          <a:p>
            <a:pPr marL="900113" indent="-900113">
              <a:lnSpc>
                <a:spcPct val="150000"/>
              </a:lnSpc>
              <a:buFont typeface="Arial"/>
              <a:buChar char="•"/>
            </a:pPr>
            <a:r>
              <a:rPr lang="en-GB" sz="1400" dirty="0" smtClean="0">
                <a:latin typeface="Gill Sans"/>
                <a:cs typeface="Gill Sans"/>
              </a:rPr>
              <a:t>Statistical analysis of two variables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a:t>
            </a:r>
            <a:r>
              <a:rPr lang="en-US" dirty="0" smtClean="0">
                <a:solidFill>
                  <a:srgbClr val="FF6600"/>
                </a:solidFill>
                <a:latin typeface="Gill Sans"/>
                <a:cs typeface="Gill Sans"/>
              </a:rPr>
              <a:t>4</a:t>
            </a:r>
            <a:endParaRPr lang="en-US" dirty="0">
              <a:solidFill>
                <a:srgbClr val="FF6600"/>
              </a:solidFill>
              <a:latin typeface="Gill Sans"/>
              <a:cs typeface="Gill Sans"/>
            </a:endParaRPr>
          </a:p>
        </p:txBody>
      </p:sp>
      <p:sp>
        <p:nvSpPr>
          <p:cNvPr id="5" name="Oval 4"/>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01657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95410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 is a plugin to modify the geometry of gates used in space syntax movement observations. Gates are usually drawn perpendicular to the axial line, with varying lengths. For presentation of movement observations the typical output is a map showing lines along the axial lines to indicate the movement direction. The gates should all be rotated 90degrees and have the same length.</a:t>
            </a:r>
            <a:endParaRPr lang="en-GB" sz="1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2"/>
          <a:srcRect b="4618"/>
          <a:stretch/>
        </p:blipFill>
        <p:spPr>
          <a:xfrm>
            <a:off x="869950" y="709613"/>
            <a:ext cx="8140699" cy="48529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
        <p:nvSpPr>
          <p:cNvPr id="6" name="Oval 5"/>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3458429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4399" t="42110" r="54683" b="28742"/>
          <a:stretch/>
        </p:blipFill>
        <p:spPr>
          <a:xfrm>
            <a:off x="729570" y="1004888"/>
            <a:ext cx="1968415" cy="1159868"/>
          </a:xfrm>
          <a:prstGeom prst="rect">
            <a:avLst/>
          </a:prstGeom>
          <a:ln>
            <a:noFill/>
          </a:ln>
        </p:spPr>
      </p:pic>
      <p:sp>
        <p:nvSpPr>
          <p:cNvPr id="4" name="Rectangle 3"/>
          <p:cNvSpPr/>
          <p:nvPr/>
        </p:nvSpPr>
        <p:spPr>
          <a:xfrm>
            <a:off x="5345113" y="709613"/>
            <a:ext cx="4951412" cy="3046988"/>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Gates layer</a:t>
            </a:r>
            <a:r>
              <a:rPr lang="en-GB" sz="1200" dirty="0">
                <a:solidFill>
                  <a:srgbClr val="24292E"/>
                </a:solidFill>
                <a:latin typeface="Arial" panose="020B0604020202020204" pitchFamily="34" charset="0"/>
                <a:cs typeface="Arial" panose="020B0604020202020204" pitchFamily="34" charset="0"/>
              </a:rPr>
              <a:t> Choose the line-based gate layer from the drop-down menu that you want to transform</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Rotate Line</a:t>
            </a:r>
            <a:r>
              <a:rPr lang="en-GB" sz="1200" dirty="0">
                <a:solidFill>
                  <a:srgbClr val="24292E"/>
                </a:solidFill>
                <a:latin typeface="Arial" panose="020B0604020202020204" pitchFamily="34" charset="0"/>
                <a:cs typeface="Arial" panose="020B0604020202020204" pitchFamily="34" charset="0"/>
              </a:rPr>
              <a:t> (degree) Define the angle in degrees for rotating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Resize Line</a:t>
            </a:r>
            <a:r>
              <a:rPr lang="en-GB" sz="1200" dirty="0">
                <a:solidFill>
                  <a:srgbClr val="24292E"/>
                </a:solidFill>
                <a:latin typeface="Arial" panose="020B0604020202020204" pitchFamily="34" charset="0"/>
                <a:cs typeface="Arial" panose="020B0604020202020204" pitchFamily="34" charset="0"/>
              </a:rPr>
              <a:t> (metre) Define the length in metres for resizing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Rescale Line</a:t>
            </a:r>
            <a:r>
              <a:rPr lang="en-GB" sz="1200" dirty="0">
                <a:solidFill>
                  <a:srgbClr val="24292E"/>
                </a:solidFill>
                <a:latin typeface="Arial" panose="020B0604020202020204" pitchFamily="34" charset="0"/>
                <a:cs typeface="Arial" panose="020B0604020202020204" pitchFamily="34" charset="0"/>
              </a:rPr>
              <a:t> (multiple) Define the multiple in ratio for rescaling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Transform</a:t>
            </a:r>
            <a:r>
              <a:rPr lang="en-GB" sz="1200" dirty="0">
                <a:solidFill>
                  <a:srgbClr val="24292E"/>
                </a:solidFill>
                <a:latin typeface="Arial" panose="020B0604020202020204" pitchFamily="34" charset="0"/>
                <a:cs typeface="Arial" panose="020B0604020202020204" pitchFamily="34" charset="0"/>
              </a:rPr>
              <a:t> Pressing the transform button will activate the analysis for the selected transformation</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Close</a:t>
            </a:r>
            <a:r>
              <a:rPr lang="en-GB" sz="1200" dirty="0">
                <a:solidFill>
                  <a:srgbClr val="24292E"/>
                </a:solidFill>
                <a:latin typeface="Arial" panose="020B0604020202020204" pitchFamily="34" charset="0"/>
                <a:cs typeface="Arial" panose="020B0604020202020204" pitchFamily="34" charset="0"/>
              </a:rPr>
              <a:t> Pressing close will close and terminate the Gate Transformer</a:t>
            </a:r>
            <a:endParaRPr lang="en-GB" sz="1200" b="0" i="0" dirty="0">
              <a:solidFill>
                <a:srgbClr val="24292E"/>
              </a:solidFill>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a:srcRect l="13681" t="39304" r="53800" b="28258"/>
          <a:stretch/>
        </p:blipFill>
        <p:spPr>
          <a:xfrm>
            <a:off x="656999" y="2685631"/>
            <a:ext cx="2098901" cy="1308520"/>
          </a:xfrm>
          <a:prstGeom prst="rect">
            <a:avLst/>
          </a:prstGeom>
          <a:ln>
            <a:noFill/>
          </a:ln>
        </p:spPr>
      </p:pic>
      <p:pic>
        <p:nvPicPr>
          <p:cNvPr id="10" name="Picture 9"/>
          <p:cNvPicPr>
            <a:picLocks noChangeAspect="1"/>
          </p:cNvPicPr>
          <p:nvPr/>
        </p:nvPicPr>
        <p:blipFill rotWithShape="1">
          <a:blip r:embed="rId4"/>
          <a:srcRect l="15006" t="42819" r="53804" b="29923"/>
          <a:stretch/>
        </p:blipFill>
        <p:spPr>
          <a:xfrm>
            <a:off x="693283" y="4685866"/>
            <a:ext cx="2026331" cy="1106803"/>
          </a:xfrm>
          <a:prstGeom prst="rect">
            <a:avLst/>
          </a:prstGeom>
        </p:spPr>
      </p:pic>
      <p:grpSp>
        <p:nvGrpSpPr>
          <p:cNvPr id="2" name="Group 1"/>
          <p:cNvGrpSpPr/>
          <p:nvPr/>
        </p:nvGrpSpPr>
        <p:grpSpPr>
          <a:xfrm>
            <a:off x="2870200" y="1341967"/>
            <a:ext cx="2173742" cy="4919615"/>
            <a:chOff x="2870200" y="1341967"/>
            <a:chExt cx="2173742" cy="4919615"/>
          </a:xfrm>
        </p:grpSpPr>
        <p:sp>
          <p:nvSpPr>
            <p:cNvPr id="11" name="TextBox 10"/>
            <p:cNvSpPr txBox="1"/>
            <p:nvPr/>
          </p:nvSpPr>
          <p:spPr>
            <a:xfrm>
              <a:off x="3587069" y="2114789"/>
              <a:ext cx="1277031" cy="246221"/>
            </a:xfrm>
            <a:prstGeom prst="rect">
              <a:avLst/>
            </a:prstGeom>
            <a:noFill/>
          </p:spPr>
          <p:txBody>
            <a:bodyPr wrap="square" rtlCol="0">
              <a:spAutoFit/>
            </a:bodyPr>
            <a:lstStyle/>
            <a:p>
              <a:r>
                <a:rPr lang="en-GB" sz="1000" b="1" dirty="0"/>
                <a:t>Rotate Line</a:t>
              </a:r>
            </a:p>
          </p:txBody>
        </p:sp>
        <p:cxnSp>
          <p:nvCxnSpPr>
            <p:cNvPr id="16" name="Straight Connector 15"/>
            <p:cNvCxnSpPr/>
            <p:nvPr/>
          </p:nvCxnSpPr>
          <p:spPr bwMode="auto">
            <a:xfrm flipV="1">
              <a:off x="3085420" y="1341967"/>
              <a:ext cx="0" cy="569901"/>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21" name="Straight Connector 20"/>
            <p:cNvCxnSpPr/>
            <p:nvPr/>
          </p:nvCxnSpPr>
          <p:spPr bwMode="auto">
            <a:xfrm>
              <a:off x="4425950" y="166053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25" name="Arrow: Right 24"/>
            <p:cNvSpPr/>
            <p:nvPr/>
          </p:nvSpPr>
          <p:spPr bwMode="auto">
            <a:xfrm>
              <a:off x="3714750" y="147631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1" name="Straight Connector 30"/>
            <p:cNvCxnSpPr/>
            <p:nvPr/>
          </p:nvCxnSpPr>
          <p:spPr bwMode="auto">
            <a:xfrm>
              <a:off x="4679950" y="34067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32" name="Arrow: Right 31"/>
            <p:cNvSpPr/>
            <p:nvPr/>
          </p:nvSpPr>
          <p:spPr bwMode="auto">
            <a:xfrm>
              <a:off x="3714750" y="32225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3" name="Straight Connector 32"/>
            <p:cNvCxnSpPr/>
            <p:nvPr/>
          </p:nvCxnSpPr>
          <p:spPr bwMode="auto">
            <a:xfrm>
              <a:off x="2870200" y="34067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5" name="Straight Connector 34"/>
            <p:cNvCxnSpPr/>
            <p:nvPr/>
          </p:nvCxnSpPr>
          <p:spPr bwMode="auto">
            <a:xfrm>
              <a:off x="4679950" y="4994286"/>
              <a:ext cx="363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6" name="Straight Connector 35"/>
            <p:cNvCxnSpPr/>
            <p:nvPr/>
          </p:nvCxnSpPr>
          <p:spPr bwMode="auto">
            <a:xfrm>
              <a:off x="2870200" y="49942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7" name="Straight Connector 36"/>
            <p:cNvCxnSpPr/>
            <p:nvPr/>
          </p:nvCxnSpPr>
          <p:spPr bwMode="auto">
            <a:xfrm>
              <a:off x="2870200" y="5413386"/>
              <a:ext cx="4254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9" name="Straight Connector 38"/>
            <p:cNvCxnSpPr/>
            <p:nvPr/>
          </p:nvCxnSpPr>
          <p:spPr bwMode="auto">
            <a:xfrm>
              <a:off x="4679950" y="54133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41" name="Arrow: Right 40"/>
            <p:cNvSpPr/>
            <p:nvPr/>
          </p:nvSpPr>
          <p:spPr bwMode="auto">
            <a:xfrm>
              <a:off x="3714750" y="50640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43" name="TextBox 42"/>
            <p:cNvSpPr txBox="1"/>
            <p:nvPr/>
          </p:nvSpPr>
          <p:spPr>
            <a:xfrm>
              <a:off x="3593419" y="4093844"/>
              <a:ext cx="972231" cy="246221"/>
            </a:xfrm>
            <a:prstGeom prst="rect">
              <a:avLst/>
            </a:prstGeom>
            <a:noFill/>
          </p:spPr>
          <p:txBody>
            <a:bodyPr wrap="square" rtlCol="0">
              <a:spAutoFit/>
            </a:bodyPr>
            <a:lstStyle/>
            <a:p>
              <a:r>
                <a:rPr lang="en-GB" sz="1000" b="1" dirty="0"/>
                <a:t>Resize Line</a:t>
              </a:r>
            </a:p>
          </p:txBody>
        </p:sp>
        <p:sp>
          <p:nvSpPr>
            <p:cNvPr id="44" name="TextBox 43"/>
            <p:cNvSpPr txBox="1"/>
            <p:nvPr/>
          </p:nvSpPr>
          <p:spPr>
            <a:xfrm>
              <a:off x="3478326" y="6015361"/>
              <a:ext cx="1035731" cy="246221"/>
            </a:xfrm>
            <a:prstGeom prst="rect">
              <a:avLst/>
            </a:prstGeom>
            <a:noFill/>
          </p:spPr>
          <p:txBody>
            <a:bodyPr wrap="square" rtlCol="0">
              <a:spAutoFit/>
            </a:bodyPr>
            <a:lstStyle/>
            <a:p>
              <a:r>
                <a:rPr lang="en-GB" sz="1000" b="1" dirty="0"/>
                <a:t>Rescale Line</a:t>
              </a:r>
            </a:p>
          </p:txBody>
        </p:sp>
      </p:grpSp>
      <p:sp>
        <p:nvSpPr>
          <p:cNvPr id="27" name="TextBox 2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
        <p:nvSpPr>
          <p:cNvPr id="22" name="Oval 21"/>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7560841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Connecting layers by spatial join</a:t>
            </a:r>
            <a:endParaRPr lang="en-US" dirty="0">
              <a:solidFill>
                <a:srgbClr val="FF6600"/>
              </a:solidFill>
              <a:latin typeface="Gill Sans"/>
              <a:cs typeface="Gill Sans"/>
            </a:endParaRPr>
          </a:p>
        </p:txBody>
      </p:sp>
      <p:sp>
        <p:nvSpPr>
          <p:cNvPr id="5" name="Oval 4"/>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04.11.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63" y="975593"/>
            <a:ext cx="5906268" cy="6585670"/>
          </a:xfrm>
          <a:prstGeom prst="rect">
            <a:avLst/>
          </a:prstGeom>
        </p:spPr>
      </p:pic>
      <p:sp>
        <p:nvSpPr>
          <p:cNvPr id="6" name="TextBox 5"/>
          <p:cNvSpPr txBox="1"/>
          <p:nvPr/>
        </p:nvSpPr>
        <p:spPr>
          <a:xfrm>
            <a:off x="5345114" y="709613"/>
            <a:ext cx="5280904" cy="397545"/>
          </a:xfrm>
          <a:prstGeom prst="rect">
            <a:avLst/>
          </a:prstGeom>
          <a:noFill/>
        </p:spPr>
        <p:txBody>
          <a:bodyPr wrap="square" rtlCol="0">
            <a:spAutoFit/>
          </a:bodyPr>
          <a:lstStyle/>
          <a:p>
            <a:pPr>
              <a:lnSpc>
                <a:spcPct val="150000"/>
              </a:lnSpc>
            </a:pPr>
            <a:r>
              <a:rPr lang="en-GB" sz="1400" dirty="0" smtClean="0">
                <a:latin typeface="Gill Sans"/>
                <a:cs typeface="Gill Sans"/>
              </a:rPr>
              <a:t>Use the ‘Join attributes by location’ from the processing toolbox</a:t>
            </a:r>
            <a:endParaRPr lang="en-GB" sz="1400" dirty="0">
              <a:latin typeface="Gill Sans"/>
              <a:cs typeface="Gill Sans"/>
            </a:endParaRPr>
          </a:p>
        </p:txBody>
      </p:sp>
    </p:spTree>
    <p:extLst>
      <p:ext uri="{BB962C8B-B14F-4D97-AF65-F5344CB8AC3E}">
        <p14:creationId xmlns:p14="http://schemas.microsoft.com/office/powerpoint/2010/main" val="268344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Statistical analysis of two variables</a:t>
            </a:r>
          </a:p>
        </p:txBody>
      </p:sp>
      <p:sp>
        <p:nvSpPr>
          <p:cNvPr id="5" name="Oval 4"/>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4" name="Picture 3" descr="figure 23a_sst_explorer_charts_scatter_int_regression.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1299" y="925758"/>
            <a:ext cx="9144000" cy="5824872"/>
          </a:xfrm>
          <a:prstGeom prst="rect">
            <a:avLst/>
          </a:prstGeom>
        </p:spPr>
      </p:pic>
    </p:spTree>
    <p:extLst>
      <p:ext uri="{BB962C8B-B14F-4D97-AF65-F5344CB8AC3E}">
        <p14:creationId xmlns:p14="http://schemas.microsoft.com/office/powerpoint/2010/main" val="178259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336537"/>
          </a:xfrm>
          <a:prstGeom prst="rect">
            <a:avLst/>
          </a:prstGeom>
          <a:noFill/>
        </p:spPr>
        <p:txBody>
          <a:bodyPr wrap="square" rtlCol="0">
            <a:spAutoFit/>
          </a:bodyPr>
          <a:lstStyle/>
          <a:p>
            <a:pPr>
              <a:lnSpc>
                <a:spcPct val="150000"/>
              </a:lnSpc>
            </a:pPr>
            <a:r>
              <a:rPr lang="en-GB" sz="1400" b="1" dirty="0">
                <a:latin typeface="Gill Sans"/>
                <a:cs typeface="Gill Sans"/>
              </a:rPr>
              <a:t>Space syntax theory and </a:t>
            </a:r>
            <a:r>
              <a:rPr lang="en-GB" sz="1400" b="1" dirty="0" smtClean="0">
                <a:latin typeface="Gill Sans"/>
                <a:cs typeface="Gill Sans"/>
              </a:rPr>
              <a:t>the </a:t>
            </a:r>
            <a:r>
              <a:rPr lang="en-GB" sz="1400" b="1" dirty="0">
                <a:latin typeface="Gill Sans"/>
                <a:cs typeface="Gill Sans"/>
              </a:rPr>
              <a:t>SST </a:t>
            </a:r>
            <a:r>
              <a:rPr lang="en-GB" sz="1400" b="1" dirty="0" smtClean="0">
                <a:latin typeface="Gill Sans"/>
                <a:cs typeface="Gill Sans"/>
              </a:rPr>
              <a:t>project</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Overview of relevant space syntax concepts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Overview of the SST project</a:t>
            </a:r>
            <a:endParaRPr lang="en-GB" sz="1400" dirty="0">
              <a:latin typeface="Gill Sans"/>
              <a:cs typeface="Gill Sans"/>
            </a:endParaRPr>
          </a:p>
          <a:p>
            <a:pPr>
              <a:lnSpc>
                <a:spcPct val="150000"/>
              </a:lnSpc>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SST installation in QGIS and downloading the sample data set</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Overview</a:t>
            </a:r>
          </a:p>
        </p:txBody>
      </p:sp>
      <p:sp>
        <p:nvSpPr>
          <p:cNvPr id="2" name="Oval 1"/>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1203119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9570" y="106790"/>
            <a:ext cx="6429829" cy="415498"/>
          </a:xfrm>
          <a:prstGeom prst="rect">
            <a:avLst/>
          </a:prstGeom>
          <a:noFill/>
        </p:spPr>
        <p:txBody>
          <a:bodyPr wrap="square" rtlCol="0">
            <a:spAutoFit/>
          </a:bodyPr>
          <a:lstStyle/>
          <a:p>
            <a:r>
              <a:rPr lang="en-US" dirty="0" err="1" smtClean="0">
                <a:solidFill>
                  <a:srgbClr val="FF6600"/>
                </a:solidFill>
                <a:latin typeface="Gill Sans"/>
                <a:cs typeface="Gill Sans"/>
              </a:rPr>
              <a:t>Visualising</a:t>
            </a:r>
            <a:r>
              <a:rPr lang="en-US" dirty="0" smtClean="0">
                <a:solidFill>
                  <a:srgbClr val="FF6600"/>
                </a:solidFill>
                <a:latin typeface="Gill Sans"/>
                <a:cs typeface="Gill Sans"/>
              </a:rPr>
              <a:t> other layers with Attributes Explorer</a:t>
            </a:r>
            <a:endParaRPr lang="en-US" dirty="0">
              <a:solidFill>
                <a:srgbClr val="FF6600"/>
              </a:solidFill>
              <a:latin typeface="Gill Sans"/>
              <a:cs typeface="Gill Sans"/>
            </a:endParaRPr>
          </a:p>
        </p:txBody>
      </p:sp>
      <p:sp>
        <p:nvSpPr>
          <p:cNvPr id="5" name="Oval 4"/>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4" name="Picture 3" descr="figure 20a_sst_explorer_symbology_pedcounts_colou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59154" y="1427117"/>
            <a:ext cx="3600000" cy="4427070"/>
          </a:xfrm>
          <a:prstGeom prst="rect">
            <a:avLst/>
          </a:prstGeom>
        </p:spPr>
      </p:pic>
      <p:pic>
        <p:nvPicPr>
          <p:cNvPr id="6" name="Picture 5" descr="figure 20b_sst_explorer_symbology_pedcounts_b&amp;w.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8755" y="1415356"/>
            <a:ext cx="3600000" cy="4450592"/>
          </a:xfrm>
          <a:prstGeom prst="rect">
            <a:avLst/>
          </a:prstGeom>
        </p:spPr>
      </p:pic>
    </p:spTree>
    <p:extLst>
      <p:ext uri="{BB962C8B-B14F-4D97-AF65-F5344CB8AC3E}">
        <p14:creationId xmlns:p14="http://schemas.microsoft.com/office/powerpoint/2010/main" val="17039677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9570" y="106790"/>
            <a:ext cx="6429829" cy="415498"/>
          </a:xfrm>
          <a:prstGeom prst="rect">
            <a:avLst/>
          </a:prstGeom>
          <a:noFill/>
        </p:spPr>
        <p:txBody>
          <a:bodyPr wrap="square" rtlCol="0">
            <a:spAutoFit/>
          </a:bodyPr>
          <a:lstStyle/>
          <a:p>
            <a:r>
              <a:rPr lang="en-US" dirty="0" err="1" smtClean="0">
                <a:solidFill>
                  <a:srgbClr val="FF6600"/>
                </a:solidFill>
                <a:latin typeface="Gill Sans"/>
                <a:cs typeface="Gill Sans"/>
              </a:rPr>
              <a:t>Visualising</a:t>
            </a:r>
            <a:r>
              <a:rPr lang="en-US" dirty="0" smtClean="0">
                <a:solidFill>
                  <a:srgbClr val="FF6600"/>
                </a:solidFill>
                <a:latin typeface="Gill Sans"/>
                <a:cs typeface="Gill Sans"/>
              </a:rPr>
              <a:t> other layers with Attributes Explorer</a:t>
            </a:r>
            <a:endParaRPr lang="en-US" dirty="0">
              <a:solidFill>
                <a:srgbClr val="FF6600"/>
              </a:solidFill>
              <a:latin typeface="Gill Sans"/>
              <a:cs typeface="Gill Sans"/>
            </a:endParaRPr>
          </a:p>
        </p:txBody>
      </p:sp>
      <p:sp>
        <p:nvSpPr>
          <p:cNvPr id="5" name="Oval 4"/>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4" name="Picture 3" descr="figure 20c_sst_explorer_symbology_census_colou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59155" y="1414625"/>
            <a:ext cx="3600000" cy="4423834"/>
          </a:xfrm>
          <a:prstGeom prst="rect">
            <a:avLst/>
          </a:prstGeom>
        </p:spPr>
      </p:pic>
      <p:pic>
        <p:nvPicPr>
          <p:cNvPr id="6" name="Picture 5" descr="figure 20d_sst_explorer_symbology_census_b&amp;w.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8755" y="1405936"/>
            <a:ext cx="3600000" cy="4441213"/>
          </a:xfrm>
          <a:prstGeom prst="rect">
            <a:avLst/>
          </a:prstGeom>
        </p:spPr>
      </p:pic>
    </p:spTree>
    <p:extLst>
      <p:ext uri="{BB962C8B-B14F-4D97-AF65-F5344CB8AC3E}">
        <p14:creationId xmlns:p14="http://schemas.microsoft.com/office/powerpoint/2010/main" val="9871184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336537"/>
          </a:xfrm>
          <a:prstGeom prst="rect">
            <a:avLst/>
          </a:prstGeom>
          <a:noFill/>
        </p:spPr>
        <p:txBody>
          <a:bodyPr wrap="square" rtlCol="0">
            <a:spAutoFit/>
          </a:bodyPr>
          <a:lstStyle/>
          <a:p>
            <a:pPr>
              <a:lnSpc>
                <a:spcPct val="150000"/>
              </a:lnSpc>
            </a:pPr>
            <a:r>
              <a:rPr lang="en-GB" sz="1400" b="1" dirty="0">
                <a:latin typeface="Gill Sans"/>
                <a:cs typeface="Gill Sans"/>
              </a:rPr>
              <a:t>QGIS methods for space syntax </a:t>
            </a:r>
            <a:r>
              <a:rPr lang="en-GB" sz="1400" b="1" dirty="0" smtClean="0">
                <a:latin typeface="Gill Sans"/>
                <a:cs typeface="Gill Sans"/>
              </a:rPr>
              <a:t>research</a:t>
            </a:r>
            <a:endParaRPr lang="en-GB" sz="1400" dirty="0" smtClean="0">
              <a:latin typeface="Gill Sans"/>
              <a:cs typeface="Gill Sans"/>
            </a:endParaRP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dirty="0">
                <a:latin typeface="Gill Sans"/>
                <a:cs typeface="Gill Sans"/>
              </a:rPr>
              <a:t>Open to questions from the participants</a:t>
            </a: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Connecting and analysing other data layers?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Analysis with R and other statistics packages?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Questions and Discussion</a:t>
            </a:r>
          </a:p>
        </p:txBody>
      </p:sp>
      <p:sp>
        <p:nvSpPr>
          <p:cNvPr id="5" name="Oval 4"/>
          <p:cNvSpPr>
            <a:spLocks noChangeAspect="1"/>
          </p:cNvSpPr>
          <p:nvPr/>
        </p:nvSpPr>
        <p:spPr bwMode="auto">
          <a:xfrm>
            <a:off x="471750" y="4941645"/>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253162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1182375"/>
          </a:xfrm>
          <a:prstGeom prst="rect">
            <a:avLst/>
          </a:prstGeom>
          <a:noFill/>
        </p:spPr>
        <p:txBody>
          <a:bodyPr wrap="square" rtlCol="0">
            <a:spAutoFit/>
          </a:bodyPr>
          <a:lstStyle/>
          <a:p>
            <a:pPr>
              <a:lnSpc>
                <a:spcPct val="150000"/>
              </a:lnSpc>
            </a:pPr>
            <a:r>
              <a:rPr lang="en-GB" sz="2000" b="1" dirty="0" smtClean="0">
                <a:latin typeface="Gill Sans"/>
                <a:cs typeface="Gill Sans"/>
              </a:rPr>
              <a:t>SST </a:t>
            </a:r>
            <a:r>
              <a:rPr lang="en-GB" sz="2000" b="1" dirty="0" err="1" smtClean="0">
                <a:latin typeface="Gill Sans"/>
                <a:cs typeface="Gill Sans"/>
              </a:rPr>
              <a:t>Github</a:t>
            </a:r>
            <a:r>
              <a:rPr lang="en-GB" sz="2000" b="1" dirty="0" smtClean="0">
                <a:latin typeface="Gill Sans"/>
                <a:cs typeface="Gill Sans"/>
              </a:rPr>
              <a:t> repository</a:t>
            </a:r>
            <a:endParaRPr lang="en-GB" sz="2000" b="1"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https</a:t>
            </a:r>
            <a:r>
              <a:rPr lang="en-GB" sz="1400" dirty="0">
                <a:latin typeface="Gill Sans"/>
                <a:cs typeface="Gill Sans"/>
              </a:rPr>
              <a:t>://</a:t>
            </a:r>
            <a:r>
              <a:rPr lang="en-GB" sz="1400" dirty="0" err="1">
                <a:latin typeface="Gill Sans"/>
                <a:cs typeface="Gill Sans"/>
              </a:rPr>
              <a:t>github.com</a:t>
            </a:r>
            <a:r>
              <a:rPr lang="en-GB" sz="1400" dirty="0">
                <a:latin typeface="Gill Sans"/>
                <a:cs typeface="Gill Sans"/>
              </a:rPr>
              <a:t>/</a:t>
            </a:r>
            <a:r>
              <a:rPr lang="en-GB" sz="1400" dirty="0" err="1">
                <a:latin typeface="Gill Sans"/>
                <a:cs typeface="Gill Sans"/>
              </a:rPr>
              <a:t>SpaceGroupUCL</a:t>
            </a:r>
            <a:r>
              <a:rPr lang="en-GB" sz="1400" dirty="0">
                <a:latin typeface="Gill Sans"/>
                <a:cs typeface="Gill Sans"/>
              </a:rPr>
              <a:t>/</a:t>
            </a:r>
            <a:r>
              <a:rPr lang="en-GB" sz="1400" dirty="0" err="1" smtClean="0">
                <a:latin typeface="Gill Sans"/>
                <a:cs typeface="Gill Sans"/>
              </a:rPr>
              <a:t>qgisSpaceSyntaxToolkit</a:t>
            </a:r>
            <a:endParaRPr lang="en-GB" sz="1400" dirty="0">
              <a:latin typeface="Gill Sans"/>
              <a:cs typeface="Gill Sans"/>
            </a:endParaRPr>
          </a:p>
        </p:txBody>
      </p:sp>
      <p:sp>
        <p:nvSpPr>
          <p:cNvPr id="6" name="Oval 5"/>
          <p:cNvSpPr>
            <a:spLocks noChangeAspect="1"/>
          </p:cNvSpPr>
          <p:nvPr/>
        </p:nvSpPr>
        <p:spPr bwMode="auto">
          <a:xfrm>
            <a:off x="471750" y="4941645"/>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03.18.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508" y="2018502"/>
            <a:ext cx="5912946" cy="4841179"/>
          </a:xfrm>
          <a:prstGeom prst="rect">
            <a:avLst/>
          </a:prstGeom>
        </p:spPr>
      </p:pic>
    </p:spTree>
    <p:extLst>
      <p:ext uri="{BB962C8B-B14F-4D97-AF65-F5344CB8AC3E}">
        <p14:creationId xmlns:p14="http://schemas.microsoft.com/office/powerpoint/2010/main" val="17590854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1182375"/>
          </a:xfrm>
          <a:prstGeom prst="rect">
            <a:avLst/>
          </a:prstGeom>
          <a:noFill/>
        </p:spPr>
        <p:txBody>
          <a:bodyPr wrap="square" rtlCol="0">
            <a:spAutoFit/>
          </a:bodyPr>
          <a:lstStyle/>
          <a:p>
            <a:pPr>
              <a:lnSpc>
                <a:spcPct val="150000"/>
              </a:lnSpc>
            </a:pPr>
            <a:r>
              <a:rPr lang="en-GB" sz="2000" b="1" dirty="0" smtClean="0">
                <a:latin typeface="Gill Sans"/>
                <a:cs typeface="Gill Sans"/>
              </a:rPr>
              <a:t>SST Issues</a:t>
            </a:r>
            <a:endParaRPr lang="en-GB" sz="2000" b="1"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a:latin typeface="Gill Sans"/>
                <a:cs typeface="Gill Sans"/>
              </a:rPr>
              <a:t>https://</a:t>
            </a:r>
            <a:r>
              <a:rPr lang="en-GB" sz="1400" dirty="0" err="1">
                <a:latin typeface="Gill Sans"/>
                <a:cs typeface="Gill Sans"/>
              </a:rPr>
              <a:t>github.com</a:t>
            </a:r>
            <a:r>
              <a:rPr lang="en-GB" sz="1400" dirty="0">
                <a:latin typeface="Gill Sans"/>
                <a:cs typeface="Gill Sans"/>
              </a:rPr>
              <a:t>/</a:t>
            </a:r>
            <a:r>
              <a:rPr lang="en-GB" sz="1400" dirty="0" err="1">
                <a:latin typeface="Gill Sans"/>
                <a:cs typeface="Gill Sans"/>
              </a:rPr>
              <a:t>SpaceGroupUCL</a:t>
            </a:r>
            <a:r>
              <a:rPr lang="en-GB" sz="1400" dirty="0">
                <a:latin typeface="Gill Sans"/>
                <a:cs typeface="Gill Sans"/>
              </a:rPr>
              <a:t>/</a:t>
            </a:r>
            <a:r>
              <a:rPr lang="en-GB" sz="1400" dirty="0" err="1">
                <a:latin typeface="Gill Sans"/>
                <a:cs typeface="Gill Sans"/>
              </a:rPr>
              <a:t>qgisSpaceSyntaxToolkit</a:t>
            </a:r>
            <a:r>
              <a:rPr lang="en-GB" sz="1400" dirty="0">
                <a:latin typeface="Gill Sans"/>
                <a:cs typeface="Gill Sans"/>
              </a:rPr>
              <a:t>/issues</a:t>
            </a:r>
            <a:endParaRPr lang="en-GB" sz="1400" dirty="0">
              <a:latin typeface="Gill Sans"/>
              <a:cs typeface="Gill Sans"/>
            </a:endParaRPr>
          </a:p>
        </p:txBody>
      </p:sp>
      <p:sp>
        <p:nvSpPr>
          <p:cNvPr id="6" name="Oval 5"/>
          <p:cNvSpPr>
            <a:spLocks noChangeAspect="1"/>
          </p:cNvSpPr>
          <p:nvPr/>
        </p:nvSpPr>
        <p:spPr bwMode="auto">
          <a:xfrm>
            <a:off x="471750" y="4941645"/>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03.22.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404" y="1989527"/>
            <a:ext cx="5662159" cy="5021441"/>
          </a:xfrm>
          <a:prstGeom prst="rect">
            <a:avLst/>
          </a:prstGeom>
        </p:spPr>
      </p:pic>
    </p:spTree>
    <p:extLst>
      <p:ext uri="{BB962C8B-B14F-4D97-AF65-F5344CB8AC3E}">
        <p14:creationId xmlns:p14="http://schemas.microsoft.com/office/powerpoint/2010/main" val="35076595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1182375"/>
          </a:xfrm>
          <a:prstGeom prst="rect">
            <a:avLst/>
          </a:prstGeom>
          <a:noFill/>
        </p:spPr>
        <p:txBody>
          <a:bodyPr wrap="square" rtlCol="0">
            <a:spAutoFit/>
          </a:bodyPr>
          <a:lstStyle/>
          <a:p>
            <a:pPr>
              <a:lnSpc>
                <a:spcPct val="150000"/>
              </a:lnSpc>
            </a:pPr>
            <a:r>
              <a:rPr lang="en-GB" sz="2000" b="1" dirty="0" smtClean="0">
                <a:latin typeface="Gill Sans"/>
                <a:cs typeface="Gill Sans"/>
              </a:rPr>
              <a:t>SST Wiki</a:t>
            </a:r>
            <a:endParaRPr lang="en-GB" sz="2000" b="1"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a:latin typeface="Gill Sans"/>
                <a:cs typeface="Gill Sans"/>
              </a:rPr>
              <a:t>https://</a:t>
            </a:r>
            <a:r>
              <a:rPr lang="en-GB" sz="1400" dirty="0" err="1">
                <a:latin typeface="Gill Sans"/>
                <a:cs typeface="Gill Sans"/>
              </a:rPr>
              <a:t>github.com</a:t>
            </a:r>
            <a:r>
              <a:rPr lang="en-GB" sz="1400" dirty="0">
                <a:latin typeface="Gill Sans"/>
                <a:cs typeface="Gill Sans"/>
              </a:rPr>
              <a:t>/</a:t>
            </a:r>
            <a:r>
              <a:rPr lang="en-GB" sz="1400" dirty="0" err="1">
                <a:latin typeface="Gill Sans"/>
                <a:cs typeface="Gill Sans"/>
              </a:rPr>
              <a:t>SpaceGroupUCL</a:t>
            </a:r>
            <a:r>
              <a:rPr lang="en-GB" sz="1400" dirty="0">
                <a:latin typeface="Gill Sans"/>
                <a:cs typeface="Gill Sans"/>
              </a:rPr>
              <a:t>/</a:t>
            </a:r>
            <a:r>
              <a:rPr lang="en-GB" sz="1400" dirty="0" err="1">
                <a:latin typeface="Gill Sans"/>
                <a:cs typeface="Gill Sans"/>
              </a:rPr>
              <a:t>qgisSpaceSyntaxToolkit</a:t>
            </a:r>
            <a:r>
              <a:rPr lang="en-GB" sz="1400" dirty="0">
                <a:latin typeface="Gill Sans"/>
                <a:cs typeface="Gill Sans"/>
              </a:rPr>
              <a:t>/wiki</a:t>
            </a:r>
            <a:endParaRPr lang="en-GB" sz="1400" dirty="0">
              <a:latin typeface="Gill Sans"/>
              <a:cs typeface="Gill Sans"/>
            </a:endParaRPr>
          </a:p>
        </p:txBody>
      </p:sp>
      <p:sp>
        <p:nvSpPr>
          <p:cNvPr id="6" name="Oval 5"/>
          <p:cNvSpPr>
            <a:spLocks noChangeAspect="1"/>
          </p:cNvSpPr>
          <p:nvPr/>
        </p:nvSpPr>
        <p:spPr bwMode="auto">
          <a:xfrm>
            <a:off x="471750" y="4941645"/>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03.23.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741" y="1995463"/>
            <a:ext cx="5632698" cy="4987285"/>
          </a:xfrm>
          <a:prstGeom prst="rect">
            <a:avLst/>
          </a:prstGeom>
        </p:spPr>
      </p:pic>
    </p:spTree>
    <p:extLst>
      <p:ext uri="{BB962C8B-B14F-4D97-AF65-F5344CB8AC3E}">
        <p14:creationId xmlns:p14="http://schemas.microsoft.com/office/powerpoint/2010/main" val="5796257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2798202"/>
          </a:xfrm>
          <a:prstGeom prst="rect">
            <a:avLst/>
          </a:prstGeom>
          <a:noFill/>
        </p:spPr>
        <p:txBody>
          <a:bodyPr wrap="square" rtlCol="0">
            <a:spAutoFit/>
          </a:bodyPr>
          <a:lstStyle/>
          <a:p>
            <a:pPr>
              <a:lnSpc>
                <a:spcPct val="150000"/>
              </a:lnSpc>
            </a:pPr>
            <a:r>
              <a:rPr lang="en-GB" sz="2000" b="1" dirty="0">
                <a:latin typeface="Gill Sans"/>
                <a:cs typeface="Gill Sans"/>
              </a:rPr>
              <a:t>Thank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SST mailing list:</a:t>
            </a:r>
          </a:p>
          <a:p>
            <a:pPr>
              <a:lnSpc>
                <a:spcPct val="150000"/>
              </a:lnSpc>
            </a:pPr>
            <a:r>
              <a:rPr lang="en-GB" sz="1400" dirty="0">
                <a:latin typeface="Gill Sans"/>
                <a:cs typeface="Gill Sans"/>
              </a:rPr>
              <a:t>https://</a:t>
            </a:r>
            <a:r>
              <a:rPr lang="en-GB" sz="1400" dirty="0" err="1">
                <a:latin typeface="Gill Sans"/>
                <a:cs typeface="Gill Sans"/>
              </a:rPr>
              <a:t>www.jiscmail.ac.uk</a:t>
            </a:r>
            <a:r>
              <a:rPr lang="en-GB" sz="1400" dirty="0">
                <a:latin typeface="Gill Sans"/>
                <a:cs typeface="Gill Sans"/>
              </a:rPr>
              <a:t>/</a:t>
            </a:r>
            <a:r>
              <a:rPr lang="en-GB" sz="1400" dirty="0" err="1">
                <a:latin typeface="Gill Sans"/>
                <a:cs typeface="Gill Sans"/>
              </a:rPr>
              <a:t>cgi</a:t>
            </a:r>
            <a:r>
              <a:rPr lang="en-GB" sz="1400" dirty="0">
                <a:latin typeface="Gill Sans"/>
                <a:cs typeface="Gill Sans"/>
              </a:rPr>
              <a:t>-bin/webadmin?A0=SPACESYNTAX-TOOLKIT</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mailing list:</a:t>
            </a:r>
          </a:p>
          <a:p>
            <a:pPr>
              <a:lnSpc>
                <a:spcPct val="150000"/>
              </a:lnSpc>
            </a:pPr>
            <a:r>
              <a:rPr lang="en-GB" sz="1400" dirty="0">
                <a:latin typeface="Gill Sans"/>
                <a:cs typeface="Gill Sans"/>
              </a:rPr>
              <a:t>https://</a:t>
            </a:r>
            <a:r>
              <a:rPr lang="en-GB" sz="1400" dirty="0" err="1">
                <a:latin typeface="Gill Sans"/>
                <a:cs typeface="Gill Sans"/>
              </a:rPr>
              <a:t>www.jiscmail.ac.uk</a:t>
            </a:r>
            <a:r>
              <a:rPr lang="en-GB" sz="1400" dirty="0">
                <a:latin typeface="Gill Sans"/>
                <a:cs typeface="Gill Sans"/>
              </a:rPr>
              <a:t>/</a:t>
            </a:r>
            <a:r>
              <a:rPr lang="en-GB" sz="1400" dirty="0" err="1">
                <a:latin typeface="Gill Sans"/>
                <a:cs typeface="Gill Sans"/>
              </a:rPr>
              <a:t>cgi</a:t>
            </a:r>
            <a:r>
              <a:rPr lang="en-GB" sz="1400" dirty="0">
                <a:latin typeface="Gill Sans"/>
                <a:cs typeface="Gill Sans"/>
              </a:rPr>
              <a:t>-bin/webadmin?A0=SPACESYNTAX</a:t>
            </a:r>
          </a:p>
        </p:txBody>
      </p:sp>
    </p:spTree>
    <p:extLst>
      <p:ext uri="{BB962C8B-B14F-4D97-AF65-F5344CB8AC3E}">
        <p14:creationId xmlns:p14="http://schemas.microsoft.com/office/powerpoint/2010/main" val="1146135717"/>
      </p:ext>
    </p:extLst>
  </p:cSld>
  <p:clrMapOvr>
    <a:masterClrMapping/>
  </p:clrMapOvr>
</p:sld>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16804</TotalTime>
  <Words>2606</Words>
  <Application>Microsoft Macintosh PowerPoint</Application>
  <PresentationFormat>Custom</PresentationFormat>
  <Paragraphs>549</Paragraphs>
  <Slides>96</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96</vt:i4>
      </vt:variant>
    </vt:vector>
  </HeadingPairs>
  <TitlesOfParts>
    <vt:vector size="98" baseType="lpstr">
      <vt:lpstr>1_Default Design</vt:lpstr>
      <vt:lpstr>Microsoft Word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Space Syntax Limited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Space Syntax</dc:creator>
  <cp:lastModifiedBy>Jorge Gil</cp:lastModifiedBy>
  <cp:revision>500</cp:revision>
  <cp:lastPrinted>2015-10-13T08:50:12Z</cp:lastPrinted>
  <dcterms:created xsi:type="dcterms:W3CDTF">2007-05-22T11:40:12Z</dcterms:created>
  <dcterms:modified xsi:type="dcterms:W3CDTF">2017-07-02T23:06:14Z</dcterms:modified>
</cp:coreProperties>
</file>